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57" r:id="rId5"/>
    <p:sldId id="258" r:id="rId6"/>
    <p:sldId id="264" r:id="rId7"/>
    <p:sldId id="265" r:id="rId8"/>
    <p:sldId id="266" r:id="rId9"/>
    <p:sldId id="267" r:id="rId10"/>
    <p:sldId id="261" r:id="rId11"/>
    <p:sldId id="268" r:id="rId12"/>
    <p:sldId id="271" r:id="rId13"/>
    <p:sldId id="270" r:id="rId14"/>
    <p:sldId id="269" r:id="rId15"/>
    <p:sldId id="273"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13" autoAdjust="0"/>
    <p:restoredTop sz="94660"/>
  </p:normalViewPr>
  <p:slideViewPr>
    <p:cSldViewPr snapToGrid="0">
      <p:cViewPr>
        <p:scale>
          <a:sx n="100" d="100"/>
          <a:sy n="100" d="100"/>
        </p:scale>
        <p:origin x="1422"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E4AAD-AADB-4152-AE7A-8AE2416EA13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it-IT"/>
        </a:p>
      </dgm:t>
    </dgm:pt>
    <dgm:pt modelId="{D15EAD9D-9EA5-4EB4-88E2-E0F5B2819E9D}">
      <dgm:prSet phldrT="[Testo]"/>
      <dgm:spPr/>
      <dgm:t>
        <a:bodyPr/>
        <a:lstStyle/>
        <a:p>
          <a:r>
            <a:rPr lang="it-IT" dirty="0" smtClean="0"/>
            <a:t>Coordinamento di progetto</a:t>
          </a:r>
          <a:endParaRPr lang="it-IT" dirty="0"/>
        </a:p>
      </dgm:t>
    </dgm:pt>
    <dgm:pt modelId="{9E4F8FE9-5F4A-452C-8549-055726AC6E4C}" type="parTrans" cxnId="{741CFFC1-5C13-48F7-BBDE-B1518CAD552E}">
      <dgm:prSet/>
      <dgm:spPr/>
      <dgm:t>
        <a:bodyPr/>
        <a:lstStyle/>
        <a:p>
          <a:endParaRPr lang="it-IT"/>
        </a:p>
      </dgm:t>
    </dgm:pt>
    <dgm:pt modelId="{71EB59F1-B96B-478F-AAB8-EDB98CE6F7B3}" type="sibTrans" cxnId="{741CFFC1-5C13-48F7-BBDE-B1518CAD552E}">
      <dgm:prSet/>
      <dgm:spPr/>
      <dgm:t>
        <a:bodyPr/>
        <a:lstStyle/>
        <a:p>
          <a:endParaRPr lang="it-IT"/>
        </a:p>
      </dgm:t>
    </dgm:pt>
    <dgm:pt modelId="{D1561B5C-6A94-4CC6-A449-4BB2DDF6579B}" type="asst">
      <dgm:prSet phldrT="[Testo]"/>
      <dgm:spPr/>
      <dgm:t>
        <a:bodyPr/>
        <a:lstStyle/>
        <a:p>
          <a:r>
            <a:rPr lang="it-IT" dirty="0" err="1" smtClean="0"/>
            <a:t>Grruppo</a:t>
          </a:r>
          <a:r>
            <a:rPr lang="it-IT" dirty="0" smtClean="0"/>
            <a:t> tecnico</a:t>
          </a:r>
          <a:endParaRPr lang="it-IT" dirty="0"/>
        </a:p>
      </dgm:t>
    </dgm:pt>
    <dgm:pt modelId="{232B8BB1-83E1-4800-BE73-33BC298CDB13}" type="parTrans" cxnId="{9E46A1DC-41C8-41E9-A134-B54FABAC95BC}">
      <dgm:prSet/>
      <dgm:spPr/>
      <dgm:t>
        <a:bodyPr/>
        <a:lstStyle/>
        <a:p>
          <a:endParaRPr lang="it-IT"/>
        </a:p>
      </dgm:t>
    </dgm:pt>
    <dgm:pt modelId="{217E3942-676D-4388-9B3E-94BA6E808915}" type="sibTrans" cxnId="{9E46A1DC-41C8-41E9-A134-B54FABAC95BC}">
      <dgm:prSet/>
      <dgm:spPr/>
      <dgm:t>
        <a:bodyPr/>
        <a:lstStyle/>
        <a:p>
          <a:endParaRPr lang="it-IT"/>
        </a:p>
      </dgm:t>
    </dgm:pt>
    <dgm:pt modelId="{7F9AB2FB-336A-4730-A9DE-7D48AD09112D}">
      <dgm:prSet phldrT="[Testo]"/>
      <dgm:spPr/>
      <dgm:t>
        <a:bodyPr/>
        <a:lstStyle/>
        <a:p>
          <a:r>
            <a:rPr lang="it-IT" dirty="0" smtClean="0"/>
            <a:t>Coordinatore </a:t>
          </a:r>
          <a:r>
            <a:rPr lang="it-IT" dirty="0" err="1" smtClean="0"/>
            <a:t>hub</a:t>
          </a:r>
          <a:r>
            <a:rPr lang="it-IT" dirty="0" smtClean="0"/>
            <a:t> territoriale</a:t>
          </a:r>
          <a:endParaRPr lang="it-IT" dirty="0"/>
        </a:p>
      </dgm:t>
    </dgm:pt>
    <dgm:pt modelId="{E4976A83-4164-407B-B48A-88640F9775A6}" type="parTrans" cxnId="{8B65C927-536C-4B1D-89AE-58D1E5C6745E}">
      <dgm:prSet/>
      <dgm:spPr/>
      <dgm:t>
        <a:bodyPr/>
        <a:lstStyle/>
        <a:p>
          <a:endParaRPr lang="it-IT"/>
        </a:p>
      </dgm:t>
    </dgm:pt>
    <dgm:pt modelId="{002CD0BF-E923-4646-8C5A-066CBD5C7AFE}" type="sibTrans" cxnId="{8B65C927-536C-4B1D-89AE-58D1E5C6745E}">
      <dgm:prSet/>
      <dgm:spPr/>
      <dgm:t>
        <a:bodyPr/>
        <a:lstStyle/>
        <a:p>
          <a:endParaRPr lang="it-IT"/>
        </a:p>
      </dgm:t>
    </dgm:pt>
    <dgm:pt modelId="{2349DBD3-B9DF-4A10-BD65-A37D685D1F67}">
      <dgm:prSet phldrT="[Testo]"/>
      <dgm:spPr/>
      <dgm:t>
        <a:bodyPr/>
        <a:lstStyle/>
        <a:p>
          <a:r>
            <a:rPr lang="it-IT" dirty="0" smtClean="0"/>
            <a:t>Coordinatore della comunicazione</a:t>
          </a:r>
          <a:endParaRPr lang="it-IT" dirty="0"/>
        </a:p>
      </dgm:t>
    </dgm:pt>
    <dgm:pt modelId="{58D072A0-B99B-48FF-8FFD-8A81318F3687}" type="parTrans" cxnId="{EED6B0CA-FBBB-4EB5-B6A8-E14EF1A5AFAB}">
      <dgm:prSet/>
      <dgm:spPr/>
      <dgm:t>
        <a:bodyPr/>
        <a:lstStyle/>
        <a:p>
          <a:endParaRPr lang="it-IT"/>
        </a:p>
      </dgm:t>
    </dgm:pt>
    <dgm:pt modelId="{E9825572-5156-4858-9159-0993BDA632B5}" type="sibTrans" cxnId="{EED6B0CA-FBBB-4EB5-B6A8-E14EF1A5AFAB}">
      <dgm:prSet/>
      <dgm:spPr/>
      <dgm:t>
        <a:bodyPr/>
        <a:lstStyle/>
        <a:p>
          <a:endParaRPr lang="it-IT"/>
        </a:p>
      </dgm:t>
    </dgm:pt>
    <dgm:pt modelId="{C802D34B-B444-4137-B2C7-CE752926FE66}">
      <dgm:prSet phldrT="[Testo]"/>
      <dgm:spPr/>
      <dgm:t>
        <a:bodyPr/>
        <a:lstStyle/>
        <a:p>
          <a:r>
            <a:rPr lang="it-IT" dirty="0" smtClean="0"/>
            <a:t>Coordinatore tirocini formativi/formazione</a:t>
          </a:r>
          <a:endParaRPr lang="it-IT" dirty="0"/>
        </a:p>
      </dgm:t>
    </dgm:pt>
    <dgm:pt modelId="{DBDED6F5-E3AF-42C7-A77E-AF4A69810730}" type="parTrans" cxnId="{8E966DCE-26C1-447E-9F22-A0E480468302}">
      <dgm:prSet/>
      <dgm:spPr/>
      <dgm:t>
        <a:bodyPr/>
        <a:lstStyle/>
        <a:p>
          <a:endParaRPr lang="it-IT"/>
        </a:p>
      </dgm:t>
    </dgm:pt>
    <dgm:pt modelId="{93BF1352-C3E6-4673-81CE-729A8ACC7236}" type="sibTrans" cxnId="{8E966DCE-26C1-447E-9F22-A0E480468302}">
      <dgm:prSet/>
      <dgm:spPr/>
      <dgm:t>
        <a:bodyPr/>
        <a:lstStyle/>
        <a:p>
          <a:endParaRPr lang="it-IT"/>
        </a:p>
      </dgm:t>
    </dgm:pt>
    <dgm:pt modelId="{0E484095-CB37-4E24-87F2-F94B2383FF45}">
      <dgm:prSet phldrT="[Testo]"/>
      <dgm:spPr/>
      <dgm:t>
        <a:bodyPr/>
        <a:lstStyle/>
        <a:p>
          <a:r>
            <a:rPr lang="it-IT" dirty="0" smtClean="0"/>
            <a:t>Coordinatore fiera internazionale</a:t>
          </a:r>
          <a:endParaRPr lang="it-IT" dirty="0"/>
        </a:p>
      </dgm:t>
    </dgm:pt>
    <dgm:pt modelId="{66BA0458-CA23-4FB1-B97B-F16D91D9727A}" type="parTrans" cxnId="{599A119B-6B77-48F5-8EEF-3DF1232CBD85}">
      <dgm:prSet/>
      <dgm:spPr/>
      <dgm:t>
        <a:bodyPr/>
        <a:lstStyle/>
        <a:p>
          <a:endParaRPr lang="it-IT"/>
        </a:p>
      </dgm:t>
    </dgm:pt>
    <dgm:pt modelId="{5ADF5535-2207-4F0F-92D2-125053DB5298}" type="sibTrans" cxnId="{599A119B-6B77-48F5-8EEF-3DF1232CBD85}">
      <dgm:prSet/>
      <dgm:spPr/>
      <dgm:t>
        <a:bodyPr/>
        <a:lstStyle/>
        <a:p>
          <a:endParaRPr lang="it-IT"/>
        </a:p>
      </dgm:t>
    </dgm:pt>
    <dgm:pt modelId="{02B2324B-234D-4BF7-9AFD-72A62428E9E7}" type="pres">
      <dgm:prSet presAssocID="{9E5E4AAD-AADB-4152-AE7A-8AE2416EA13F}" presName="Name0" presStyleCnt="0">
        <dgm:presLayoutVars>
          <dgm:orgChart val="1"/>
          <dgm:chPref val="1"/>
          <dgm:dir/>
          <dgm:animOne val="branch"/>
          <dgm:animLvl val="lvl"/>
          <dgm:resizeHandles/>
        </dgm:presLayoutVars>
      </dgm:prSet>
      <dgm:spPr/>
    </dgm:pt>
    <dgm:pt modelId="{986DBA95-3D35-4340-8348-B68E81A3252D}" type="pres">
      <dgm:prSet presAssocID="{D15EAD9D-9EA5-4EB4-88E2-E0F5B2819E9D}" presName="hierRoot1" presStyleCnt="0">
        <dgm:presLayoutVars>
          <dgm:hierBranch val="init"/>
        </dgm:presLayoutVars>
      </dgm:prSet>
      <dgm:spPr/>
    </dgm:pt>
    <dgm:pt modelId="{C161A79A-0DC1-42D7-BECC-2C2457966946}" type="pres">
      <dgm:prSet presAssocID="{D15EAD9D-9EA5-4EB4-88E2-E0F5B2819E9D}" presName="rootComposite1" presStyleCnt="0"/>
      <dgm:spPr/>
    </dgm:pt>
    <dgm:pt modelId="{1B089C30-E734-45FD-B22E-B12F2B19D217}" type="pres">
      <dgm:prSet presAssocID="{D15EAD9D-9EA5-4EB4-88E2-E0F5B2819E9D}" presName="rootText1" presStyleLbl="alignAcc1" presStyleIdx="0" presStyleCnt="0" custLinFactNeighborX="-613" custLinFactNeighborY="-25744">
        <dgm:presLayoutVars>
          <dgm:chPref val="3"/>
        </dgm:presLayoutVars>
      </dgm:prSet>
      <dgm:spPr/>
    </dgm:pt>
    <dgm:pt modelId="{F7650EE9-FC89-4C13-9685-6E5F9FE9408B}" type="pres">
      <dgm:prSet presAssocID="{D15EAD9D-9EA5-4EB4-88E2-E0F5B2819E9D}" presName="topArc1" presStyleLbl="parChTrans1D1" presStyleIdx="0" presStyleCnt="12"/>
      <dgm:spPr/>
    </dgm:pt>
    <dgm:pt modelId="{FC7329D7-B1E4-4735-A94D-9257CB4296CE}" type="pres">
      <dgm:prSet presAssocID="{D15EAD9D-9EA5-4EB4-88E2-E0F5B2819E9D}" presName="bottomArc1" presStyleLbl="parChTrans1D1" presStyleIdx="1" presStyleCnt="12"/>
      <dgm:spPr/>
    </dgm:pt>
    <dgm:pt modelId="{8E25C760-C445-45DE-9351-88BA91A9A380}" type="pres">
      <dgm:prSet presAssocID="{D15EAD9D-9EA5-4EB4-88E2-E0F5B2819E9D}" presName="topConnNode1" presStyleLbl="node1" presStyleIdx="0" presStyleCnt="0"/>
      <dgm:spPr/>
    </dgm:pt>
    <dgm:pt modelId="{27F803C0-240C-4F1D-9845-A24C418B2F87}" type="pres">
      <dgm:prSet presAssocID="{D15EAD9D-9EA5-4EB4-88E2-E0F5B2819E9D}" presName="hierChild2" presStyleCnt="0"/>
      <dgm:spPr/>
    </dgm:pt>
    <dgm:pt modelId="{F71CCE7A-5426-4865-A27E-2FE92B13916C}" type="pres">
      <dgm:prSet presAssocID="{E4976A83-4164-407B-B48A-88640F9775A6}" presName="Name28" presStyleLbl="parChTrans1D2" presStyleIdx="0" presStyleCnt="5"/>
      <dgm:spPr/>
    </dgm:pt>
    <dgm:pt modelId="{DF4F3BCA-018B-4053-B01B-069B82EA854D}" type="pres">
      <dgm:prSet presAssocID="{7F9AB2FB-336A-4730-A9DE-7D48AD09112D}" presName="hierRoot2" presStyleCnt="0">
        <dgm:presLayoutVars>
          <dgm:hierBranch val="init"/>
        </dgm:presLayoutVars>
      </dgm:prSet>
      <dgm:spPr/>
    </dgm:pt>
    <dgm:pt modelId="{D759F1ED-DF08-4945-BD89-3686AA505882}" type="pres">
      <dgm:prSet presAssocID="{7F9AB2FB-336A-4730-A9DE-7D48AD09112D}" presName="rootComposite2" presStyleCnt="0"/>
      <dgm:spPr/>
    </dgm:pt>
    <dgm:pt modelId="{9BB6623D-08BD-4CE3-8B92-9A789BE56355}" type="pres">
      <dgm:prSet presAssocID="{7F9AB2FB-336A-4730-A9DE-7D48AD09112D}" presName="rootText2" presStyleLbl="alignAcc1" presStyleIdx="0" presStyleCnt="0">
        <dgm:presLayoutVars>
          <dgm:chPref val="3"/>
        </dgm:presLayoutVars>
      </dgm:prSet>
      <dgm:spPr/>
    </dgm:pt>
    <dgm:pt modelId="{DC70DA80-8FC5-4F1B-AA2D-D8C215888DEB}" type="pres">
      <dgm:prSet presAssocID="{7F9AB2FB-336A-4730-A9DE-7D48AD09112D}" presName="topArc2" presStyleLbl="parChTrans1D1" presStyleIdx="2" presStyleCnt="12"/>
      <dgm:spPr/>
    </dgm:pt>
    <dgm:pt modelId="{7E7A30CC-79BC-43AE-A2AC-224A99FB8A2C}" type="pres">
      <dgm:prSet presAssocID="{7F9AB2FB-336A-4730-A9DE-7D48AD09112D}" presName="bottomArc2" presStyleLbl="parChTrans1D1" presStyleIdx="3" presStyleCnt="12"/>
      <dgm:spPr/>
    </dgm:pt>
    <dgm:pt modelId="{4DAD45DB-7FCF-4392-9DF0-5C469B740F5C}" type="pres">
      <dgm:prSet presAssocID="{7F9AB2FB-336A-4730-A9DE-7D48AD09112D}" presName="topConnNode2" presStyleLbl="node2" presStyleIdx="0" presStyleCnt="0"/>
      <dgm:spPr/>
    </dgm:pt>
    <dgm:pt modelId="{61493CE2-BCB0-493C-8E30-116E0FAB4EE5}" type="pres">
      <dgm:prSet presAssocID="{7F9AB2FB-336A-4730-A9DE-7D48AD09112D}" presName="hierChild4" presStyleCnt="0"/>
      <dgm:spPr/>
    </dgm:pt>
    <dgm:pt modelId="{D5351CED-2385-44D7-8C57-82939047ABBA}" type="pres">
      <dgm:prSet presAssocID="{7F9AB2FB-336A-4730-A9DE-7D48AD09112D}" presName="hierChild5" presStyleCnt="0"/>
      <dgm:spPr/>
    </dgm:pt>
    <dgm:pt modelId="{B51B5CE3-676A-4063-AC2B-EBBB49C2EDA9}" type="pres">
      <dgm:prSet presAssocID="{58D072A0-B99B-48FF-8FFD-8A81318F3687}" presName="Name28" presStyleLbl="parChTrans1D2" presStyleIdx="1" presStyleCnt="5"/>
      <dgm:spPr/>
    </dgm:pt>
    <dgm:pt modelId="{9BDEBC04-A3C4-4DAC-ACAC-169244FD4F84}" type="pres">
      <dgm:prSet presAssocID="{2349DBD3-B9DF-4A10-BD65-A37D685D1F67}" presName="hierRoot2" presStyleCnt="0">
        <dgm:presLayoutVars>
          <dgm:hierBranch val="init"/>
        </dgm:presLayoutVars>
      </dgm:prSet>
      <dgm:spPr/>
    </dgm:pt>
    <dgm:pt modelId="{4995E96D-57B9-45D7-B570-A7789DD0300C}" type="pres">
      <dgm:prSet presAssocID="{2349DBD3-B9DF-4A10-BD65-A37D685D1F67}" presName="rootComposite2" presStyleCnt="0"/>
      <dgm:spPr/>
    </dgm:pt>
    <dgm:pt modelId="{D4167630-B063-400D-8A91-CA2FC76E54B3}" type="pres">
      <dgm:prSet presAssocID="{2349DBD3-B9DF-4A10-BD65-A37D685D1F67}" presName="rootText2" presStyleLbl="alignAcc1" presStyleIdx="0" presStyleCnt="0">
        <dgm:presLayoutVars>
          <dgm:chPref val="3"/>
        </dgm:presLayoutVars>
      </dgm:prSet>
      <dgm:spPr/>
      <dgm:t>
        <a:bodyPr/>
        <a:lstStyle/>
        <a:p>
          <a:endParaRPr lang="it-IT"/>
        </a:p>
      </dgm:t>
    </dgm:pt>
    <dgm:pt modelId="{00315198-18FE-4D96-BC0F-B8AC90C216C3}" type="pres">
      <dgm:prSet presAssocID="{2349DBD3-B9DF-4A10-BD65-A37D685D1F67}" presName="topArc2" presStyleLbl="parChTrans1D1" presStyleIdx="4" presStyleCnt="12"/>
      <dgm:spPr/>
    </dgm:pt>
    <dgm:pt modelId="{A98D2FB1-30C6-4C4E-8D6E-F1279F73992B}" type="pres">
      <dgm:prSet presAssocID="{2349DBD3-B9DF-4A10-BD65-A37D685D1F67}" presName="bottomArc2" presStyleLbl="parChTrans1D1" presStyleIdx="5" presStyleCnt="12"/>
      <dgm:spPr/>
    </dgm:pt>
    <dgm:pt modelId="{EBEFFFBF-0B3E-42D1-AC3D-AE771D1EF186}" type="pres">
      <dgm:prSet presAssocID="{2349DBD3-B9DF-4A10-BD65-A37D685D1F67}" presName="topConnNode2" presStyleLbl="node2" presStyleIdx="0" presStyleCnt="0"/>
      <dgm:spPr/>
    </dgm:pt>
    <dgm:pt modelId="{1A98FE66-1E7F-421C-96D2-CA81CD6CEB73}" type="pres">
      <dgm:prSet presAssocID="{2349DBD3-B9DF-4A10-BD65-A37D685D1F67}" presName="hierChild4" presStyleCnt="0"/>
      <dgm:spPr/>
    </dgm:pt>
    <dgm:pt modelId="{70479BC6-43D6-49E5-A1D2-483188FD0584}" type="pres">
      <dgm:prSet presAssocID="{2349DBD3-B9DF-4A10-BD65-A37D685D1F67}" presName="hierChild5" presStyleCnt="0"/>
      <dgm:spPr/>
    </dgm:pt>
    <dgm:pt modelId="{9532BD78-5D51-4F88-B72B-AEB09A081B98}" type="pres">
      <dgm:prSet presAssocID="{DBDED6F5-E3AF-42C7-A77E-AF4A69810730}" presName="Name28" presStyleLbl="parChTrans1D2" presStyleIdx="2" presStyleCnt="5"/>
      <dgm:spPr/>
    </dgm:pt>
    <dgm:pt modelId="{EF76B13A-E9B0-4803-8E05-B709C2550CC4}" type="pres">
      <dgm:prSet presAssocID="{C802D34B-B444-4137-B2C7-CE752926FE66}" presName="hierRoot2" presStyleCnt="0">
        <dgm:presLayoutVars>
          <dgm:hierBranch val="init"/>
        </dgm:presLayoutVars>
      </dgm:prSet>
      <dgm:spPr/>
    </dgm:pt>
    <dgm:pt modelId="{50FDC7E9-7748-427E-8116-40F1791199F5}" type="pres">
      <dgm:prSet presAssocID="{C802D34B-B444-4137-B2C7-CE752926FE66}" presName="rootComposite2" presStyleCnt="0"/>
      <dgm:spPr/>
    </dgm:pt>
    <dgm:pt modelId="{032AF36E-98E6-4531-83C9-62331473EA64}" type="pres">
      <dgm:prSet presAssocID="{C802D34B-B444-4137-B2C7-CE752926FE66}" presName="rootText2" presStyleLbl="alignAcc1" presStyleIdx="0" presStyleCnt="0">
        <dgm:presLayoutVars>
          <dgm:chPref val="3"/>
        </dgm:presLayoutVars>
      </dgm:prSet>
      <dgm:spPr/>
      <dgm:t>
        <a:bodyPr/>
        <a:lstStyle/>
        <a:p>
          <a:endParaRPr lang="it-IT"/>
        </a:p>
      </dgm:t>
    </dgm:pt>
    <dgm:pt modelId="{E5360C06-FA20-4922-9AFF-5DC9D9C8C682}" type="pres">
      <dgm:prSet presAssocID="{C802D34B-B444-4137-B2C7-CE752926FE66}" presName="topArc2" presStyleLbl="parChTrans1D1" presStyleIdx="6" presStyleCnt="12"/>
      <dgm:spPr/>
      <dgm:t>
        <a:bodyPr/>
        <a:lstStyle/>
        <a:p>
          <a:endParaRPr lang="it-IT"/>
        </a:p>
      </dgm:t>
    </dgm:pt>
    <dgm:pt modelId="{ACF0EA9D-D2CF-401B-A52F-045F610FE99F}" type="pres">
      <dgm:prSet presAssocID="{C802D34B-B444-4137-B2C7-CE752926FE66}" presName="bottomArc2" presStyleLbl="parChTrans1D1" presStyleIdx="7" presStyleCnt="12"/>
      <dgm:spPr/>
    </dgm:pt>
    <dgm:pt modelId="{4B85CC2F-D16F-45F8-B29C-78B8030285A4}" type="pres">
      <dgm:prSet presAssocID="{C802D34B-B444-4137-B2C7-CE752926FE66}" presName="topConnNode2" presStyleLbl="node2" presStyleIdx="0" presStyleCnt="0"/>
      <dgm:spPr/>
    </dgm:pt>
    <dgm:pt modelId="{C0CE6B78-F99D-450F-BE99-8FEF9350F115}" type="pres">
      <dgm:prSet presAssocID="{C802D34B-B444-4137-B2C7-CE752926FE66}" presName="hierChild4" presStyleCnt="0"/>
      <dgm:spPr/>
    </dgm:pt>
    <dgm:pt modelId="{078C7FA6-239A-4828-9108-A0649CA045A3}" type="pres">
      <dgm:prSet presAssocID="{C802D34B-B444-4137-B2C7-CE752926FE66}" presName="hierChild5" presStyleCnt="0"/>
      <dgm:spPr/>
    </dgm:pt>
    <dgm:pt modelId="{16866FBA-2EE4-4226-94F0-89D9BBE649D8}" type="pres">
      <dgm:prSet presAssocID="{66BA0458-CA23-4FB1-B97B-F16D91D9727A}" presName="Name28" presStyleLbl="parChTrans1D2" presStyleIdx="3" presStyleCnt="5"/>
      <dgm:spPr/>
    </dgm:pt>
    <dgm:pt modelId="{6B90BB67-D0FB-4EE1-9ADA-C5CC3D2FD815}" type="pres">
      <dgm:prSet presAssocID="{0E484095-CB37-4E24-87F2-F94B2383FF45}" presName="hierRoot2" presStyleCnt="0">
        <dgm:presLayoutVars>
          <dgm:hierBranch val="init"/>
        </dgm:presLayoutVars>
      </dgm:prSet>
      <dgm:spPr/>
    </dgm:pt>
    <dgm:pt modelId="{5C2222D5-3172-4A66-B8F2-D52F8789F2CB}" type="pres">
      <dgm:prSet presAssocID="{0E484095-CB37-4E24-87F2-F94B2383FF45}" presName="rootComposite2" presStyleCnt="0"/>
      <dgm:spPr/>
    </dgm:pt>
    <dgm:pt modelId="{EB397A71-31FA-408B-BC1A-9FA69EDD6F50}" type="pres">
      <dgm:prSet presAssocID="{0E484095-CB37-4E24-87F2-F94B2383FF45}" presName="rootText2" presStyleLbl="alignAcc1" presStyleIdx="0" presStyleCnt="0">
        <dgm:presLayoutVars>
          <dgm:chPref val="3"/>
        </dgm:presLayoutVars>
      </dgm:prSet>
      <dgm:spPr/>
    </dgm:pt>
    <dgm:pt modelId="{C7CAFCA3-F66E-4C2A-B15F-78D3E54D4275}" type="pres">
      <dgm:prSet presAssocID="{0E484095-CB37-4E24-87F2-F94B2383FF45}" presName="topArc2" presStyleLbl="parChTrans1D1" presStyleIdx="8" presStyleCnt="12"/>
      <dgm:spPr/>
    </dgm:pt>
    <dgm:pt modelId="{F1DCA1E5-4350-4590-91DC-E25CC0E50F04}" type="pres">
      <dgm:prSet presAssocID="{0E484095-CB37-4E24-87F2-F94B2383FF45}" presName="bottomArc2" presStyleLbl="parChTrans1D1" presStyleIdx="9" presStyleCnt="12"/>
      <dgm:spPr/>
    </dgm:pt>
    <dgm:pt modelId="{F5451F9C-8BED-4893-8AD1-AD673AACF4E5}" type="pres">
      <dgm:prSet presAssocID="{0E484095-CB37-4E24-87F2-F94B2383FF45}" presName="topConnNode2" presStyleLbl="node2" presStyleIdx="0" presStyleCnt="0"/>
      <dgm:spPr/>
    </dgm:pt>
    <dgm:pt modelId="{3861F495-401F-4C7F-BE7C-49E1A87EB96B}" type="pres">
      <dgm:prSet presAssocID="{0E484095-CB37-4E24-87F2-F94B2383FF45}" presName="hierChild4" presStyleCnt="0"/>
      <dgm:spPr/>
    </dgm:pt>
    <dgm:pt modelId="{64A76EBF-34A6-40D3-A520-DFE83CD0EC58}" type="pres">
      <dgm:prSet presAssocID="{0E484095-CB37-4E24-87F2-F94B2383FF45}" presName="hierChild5" presStyleCnt="0"/>
      <dgm:spPr/>
    </dgm:pt>
    <dgm:pt modelId="{E81C70F3-0AEA-4C61-8DB2-4D49AC375A56}" type="pres">
      <dgm:prSet presAssocID="{D15EAD9D-9EA5-4EB4-88E2-E0F5B2819E9D}" presName="hierChild3" presStyleCnt="0"/>
      <dgm:spPr/>
    </dgm:pt>
    <dgm:pt modelId="{C91D9482-78FB-4404-816C-4B9F99E0EEAB}" type="pres">
      <dgm:prSet presAssocID="{232B8BB1-83E1-4800-BE73-33BC298CDB13}" presName="Name101" presStyleLbl="parChTrans1D2" presStyleIdx="4" presStyleCnt="5"/>
      <dgm:spPr/>
    </dgm:pt>
    <dgm:pt modelId="{88A17237-8D1E-4926-B223-1B6A9324A8B8}" type="pres">
      <dgm:prSet presAssocID="{D1561B5C-6A94-4CC6-A449-4BB2DDF6579B}" presName="hierRoot3" presStyleCnt="0">
        <dgm:presLayoutVars>
          <dgm:hierBranch val="init"/>
        </dgm:presLayoutVars>
      </dgm:prSet>
      <dgm:spPr/>
    </dgm:pt>
    <dgm:pt modelId="{11F17A3E-5C6D-42E6-AC4C-EEBA615A5F0C}" type="pres">
      <dgm:prSet presAssocID="{D1561B5C-6A94-4CC6-A449-4BB2DDF6579B}" presName="rootComposite3" presStyleCnt="0"/>
      <dgm:spPr/>
    </dgm:pt>
    <dgm:pt modelId="{D4DD42E5-0BE0-4500-AFC5-B0687A88E76C}" type="pres">
      <dgm:prSet presAssocID="{D1561B5C-6A94-4CC6-A449-4BB2DDF6579B}" presName="rootText3" presStyleLbl="alignAcc1" presStyleIdx="0" presStyleCnt="0">
        <dgm:presLayoutVars>
          <dgm:chPref val="3"/>
        </dgm:presLayoutVars>
      </dgm:prSet>
      <dgm:spPr/>
    </dgm:pt>
    <dgm:pt modelId="{BA062E6F-8ADE-48FF-95D9-2638DA04FEA7}" type="pres">
      <dgm:prSet presAssocID="{D1561B5C-6A94-4CC6-A449-4BB2DDF6579B}" presName="topArc3" presStyleLbl="parChTrans1D1" presStyleIdx="10" presStyleCnt="12"/>
      <dgm:spPr/>
    </dgm:pt>
    <dgm:pt modelId="{D5EA7162-61D9-446D-872D-C537D1B1600B}" type="pres">
      <dgm:prSet presAssocID="{D1561B5C-6A94-4CC6-A449-4BB2DDF6579B}" presName="bottomArc3" presStyleLbl="parChTrans1D1" presStyleIdx="11" presStyleCnt="12"/>
      <dgm:spPr/>
    </dgm:pt>
    <dgm:pt modelId="{2445E65C-94CD-4EEE-BEB0-64863264196B}" type="pres">
      <dgm:prSet presAssocID="{D1561B5C-6A94-4CC6-A449-4BB2DDF6579B}" presName="topConnNode3" presStyleLbl="asst1" presStyleIdx="0" presStyleCnt="0"/>
      <dgm:spPr/>
    </dgm:pt>
    <dgm:pt modelId="{237C4B0D-1453-4BC4-9723-88E4511EF323}" type="pres">
      <dgm:prSet presAssocID="{D1561B5C-6A94-4CC6-A449-4BB2DDF6579B}" presName="hierChild6" presStyleCnt="0"/>
      <dgm:spPr/>
    </dgm:pt>
    <dgm:pt modelId="{AC1AE7EF-650A-40A1-9A8D-C34C954261B2}" type="pres">
      <dgm:prSet presAssocID="{D1561B5C-6A94-4CC6-A449-4BB2DDF6579B}" presName="hierChild7" presStyleCnt="0"/>
      <dgm:spPr/>
    </dgm:pt>
  </dgm:ptLst>
  <dgm:cxnLst>
    <dgm:cxn modelId="{599A119B-6B77-48F5-8EEF-3DF1232CBD85}" srcId="{D15EAD9D-9EA5-4EB4-88E2-E0F5B2819E9D}" destId="{0E484095-CB37-4E24-87F2-F94B2383FF45}" srcOrd="4" destOrd="0" parTransId="{66BA0458-CA23-4FB1-B97B-F16D91D9727A}" sibTransId="{5ADF5535-2207-4F0F-92D2-125053DB5298}"/>
    <dgm:cxn modelId="{8E966DCE-26C1-447E-9F22-A0E480468302}" srcId="{D15EAD9D-9EA5-4EB4-88E2-E0F5B2819E9D}" destId="{C802D34B-B444-4137-B2C7-CE752926FE66}" srcOrd="3" destOrd="0" parTransId="{DBDED6F5-E3AF-42C7-A77E-AF4A69810730}" sibTransId="{93BF1352-C3E6-4673-81CE-729A8ACC7236}"/>
    <dgm:cxn modelId="{DE111D8E-8992-4C2C-9D5E-4583E5F41ADB}" type="presOf" srcId="{7F9AB2FB-336A-4730-A9DE-7D48AD09112D}" destId="{9BB6623D-08BD-4CE3-8B92-9A789BE56355}" srcOrd="0" destOrd="0" presId="urn:microsoft.com/office/officeart/2008/layout/HalfCircleOrganizationChart"/>
    <dgm:cxn modelId="{D9F09EE2-89C1-4F32-86D6-9104E6CC2AB3}" type="presOf" srcId="{2349DBD3-B9DF-4A10-BD65-A37D685D1F67}" destId="{EBEFFFBF-0B3E-42D1-AC3D-AE771D1EF186}" srcOrd="1" destOrd="0" presId="urn:microsoft.com/office/officeart/2008/layout/HalfCircleOrganizationChart"/>
    <dgm:cxn modelId="{FF2CAEBF-72F5-42F9-B8A5-22E62E6C9658}" type="presOf" srcId="{0E484095-CB37-4E24-87F2-F94B2383FF45}" destId="{EB397A71-31FA-408B-BC1A-9FA69EDD6F50}" srcOrd="0" destOrd="0" presId="urn:microsoft.com/office/officeart/2008/layout/HalfCircleOrganizationChart"/>
    <dgm:cxn modelId="{5AB8C8AD-063C-4898-BEEF-7F0711165CC5}" type="presOf" srcId="{66BA0458-CA23-4FB1-B97B-F16D91D9727A}" destId="{16866FBA-2EE4-4226-94F0-89D9BBE649D8}" srcOrd="0" destOrd="0" presId="urn:microsoft.com/office/officeart/2008/layout/HalfCircleOrganizationChart"/>
    <dgm:cxn modelId="{741CFFC1-5C13-48F7-BBDE-B1518CAD552E}" srcId="{9E5E4AAD-AADB-4152-AE7A-8AE2416EA13F}" destId="{D15EAD9D-9EA5-4EB4-88E2-E0F5B2819E9D}" srcOrd="0" destOrd="0" parTransId="{9E4F8FE9-5F4A-452C-8549-055726AC6E4C}" sibTransId="{71EB59F1-B96B-478F-AAB8-EDB98CE6F7B3}"/>
    <dgm:cxn modelId="{F9C1C54D-EB5E-428F-B6A1-EBF1C7FE05E7}" type="presOf" srcId="{D15EAD9D-9EA5-4EB4-88E2-E0F5B2819E9D}" destId="{1B089C30-E734-45FD-B22E-B12F2B19D217}" srcOrd="0" destOrd="0" presId="urn:microsoft.com/office/officeart/2008/layout/HalfCircleOrganizationChart"/>
    <dgm:cxn modelId="{5EF55E84-0B26-4F34-A3D1-9417F3A6391E}" type="presOf" srcId="{D1561B5C-6A94-4CC6-A449-4BB2DDF6579B}" destId="{D4DD42E5-0BE0-4500-AFC5-B0687A88E76C}" srcOrd="0" destOrd="0" presId="urn:microsoft.com/office/officeart/2008/layout/HalfCircleOrganizationChart"/>
    <dgm:cxn modelId="{464CF929-D8B5-4E10-A89F-808A0762BB8A}" type="presOf" srcId="{232B8BB1-83E1-4800-BE73-33BC298CDB13}" destId="{C91D9482-78FB-4404-816C-4B9F99E0EEAB}" srcOrd="0" destOrd="0" presId="urn:microsoft.com/office/officeart/2008/layout/HalfCircleOrganizationChart"/>
    <dgm:cxn modelId="{040138ED-7D25-4990-AF09-8F4D5763E7B3}" type="presOf" srcId="{DBDED6F5-E3AF-42C7-A77E-AF4A69810730}" destId="{9532BD78-5D51-4F88-B72B-AEB09A081B98}" srcOrd="0" destOrd="0" presId="urn:microsoft.com/office/officeart/2008/layout/HalfCircleOrganizationChart"/>
    <dgm:cxn modelId="{6AB8948A-DB1E-4715-8845-01F6EC6F4ECB}" type="presOf" srcId="{C802D34B-B444-4137-B2C7-CE752926FE66}" destId="{032AF36E-98E6-4531-83C9-62331473EA64}" srcOrd="0" destOrd="0" presId="urn:microsoft.com/office/officeart/2008/layout/HalfCircleOrganizationChart"/>
    <dgm:cxn modelId="{9E46A1DC-41C8-41E9-A134-B54FABAC95BC}" srcId="{D15EAD9D-9EA5-4EB4-88E2-E0F5B2819E9D}" destId="{D1561B5C-6A94-4CC6-A449-4BB2DDF6579B}" srcOrd="0" destOrd="0" parTransId="{232B8BB1-83E1-4800-BE73-33BC298CDB13}" sibTransId="{217E3942-676D-4388-9B3E-94BA6E808915}"/>
    <dgm:cxn modelId="{E6A735C3-C3CC-4AFB-B127-5E539293FADD}" type="presOf" srcId="{E4976A83-4164-407B-B48A-88640F9775A6}" destId="{F71CCE7A-5426-4865-A27E-2FE92B13916C}" srcOrd="0" destOrd="0" presId="urn:microsoft.com/office/officeart/2008/layout/HalfCircleOrganizationChart"/>
    <dgm:cxn modelId="{EED6B0CA-FBBB-4EB5-B6A8-E14EF1A5AFAB}" srcId="{D15EAD9D-9EA5-4EB4-88E2-E0F5B2819E9D}" destId="{2349DBD3-B9DF-4A10-BD65-A37D685D1F67}" srcOrd="2" destOrd="0" parTransId="{58D072A0-B99B-48FF-8FFD-8A81318F3687}" sibTransId="{E9825572-5156-4858-9159-0993BDA632B5}"/>
    <dgm:cxn modelId="{3C7F2D06-CF12-4DED-B479-66F56E5F4CEA}" type="presOf" srcId="{D15EAD9D-9EA5-4EB4-88E2-E0F5B2819E9D}" destId="{8E25C760-C445-45DE-9351-88BA91A9A380}" srcOrd="1" destOrd="0" presId="urn:microsoft.com/office/officeart/2008/layout/HalfCircleOrganizationChart"/>
    <dgm:cxn modelId="{9E8E665F-CBA6-4F52-AA0C-9CC497426E0E}" type="presOf" srcId="{58D072A0-B99B-48FF-8FFD-8A81318F3687}" destId="{B51B5CE3-676A-4063-AC2B-EBBB49C2EDA9}" srcOrd="0" destOrd="0" presId="urn:microsoft.com/office/officeart/2008/layout/HalfCircleOrganizationChart"/>
    <dgm:cxn modelId="{CE8A8D32-7AC0-46D6-898E-ED9C9C1A86E9}" type="presOf" srcId="{0E484095-CB37-4E24-87F2-F94B2383FF45}" destId="{F5451F9C-8BED-4893-8AD1-AD673AACF4E5}" srcOrd="1" destOrd="0" presId="urn:microsoft.com/office/officeart/2008/layout/HalfCircleOrganizationChart"/>
    <dgm:cxn modelId="{8B65C927-536C-4B1D-89AE-58D1E5C6745E}" srcId="{D15EAD9D-9EA5-4EB4-88E2-E0F5B2819E9D}" destId="{7F9AB2FB-336A-4730-A9DE-7D48AD09112D}" srcOrd="1" destOrd="0" parTransId="{E4976A83-4164-407B-B48A-88640F9775A6}" sibTransId="{002CD0BF-E923-4646-8C5A-066CBD5C7AFE}"/>
    <dgm:cxn modelId="{E85CEEAE-0A0F-4CB0-86E6-968173F2B0E4}" type="presOf" srcId="{7F9AB2FB-336A-4730-A9DE-7D48AD09112D}" destId="{4DAD45DB-7FCF-4392-9DF0-5C469B740F5C}" srcOrd="1" destOrd="0" presId="urn:microsoft.com/office/officeart/2008/layout/HalfCircleOrganizationChart"/>
    <dgm:cxn modelId="{467C3227-96B6-4D82-8E2F-CF3C91BDA771}" type="presOf" srcId="{2349DBD3-B9DF-4A10-BD65-A37D685D1F67}" destId="{D4167630-B063-400D-8A91-CA2FC76E54B3}" srcOrd="0" destOrd="0" presId="urn:microsoft.com/office/officeart/2008/layout/HalfCircleOrganizationChart"/>
    <dgm:cxn modelId="{EE96DD69-DF85-438E-89F0-E1D18D0C0138}" type="presOf" srcId="{C802D34B-B444-4137-B2C7-CE752926FE66}" destId="{4B85CC2F-D16F-45F8-B29C-78B8030285A4}" srcOrd="1" destOrd="0" presId="urn:microsoft.com/office/officeart/2008/layout/HalfCircleOrganizationChart"/>
    <dgm:cxn modelId="{AF93F249-A9FB-49C0-98F2-DDCC1C12A1DA}" type="presOf" srcId="{D1561B5C-6A94-4CC6-A449-4BB2DDF6579B}" destId="{2445E65C-94CD-4EEE-BEB0-64863264196B}" srcOrd="1" destOrd="0" presId="urn:microsoft.com/office/officeart/2008/layout/HalfCircleOrganizationChart"/>
    <dgm:cxn modelId="{19D9E894-46DA-4745-BE1C-D45DB7407976}" type="presOf" srcId="{9E5E4AAD-AADB-4152-AE7A-8AE2416EA13F}" destId="{02B2324B-234D-4BF7-9AFD-72A62428E9E7}" srcOrd="0" destOrd="0" presId="urn:microsoft.com/office/officeart/2008/layout/HalfCircleOrganizationChart"/>
    <dgm:cxn modelId="{F6540D7A-BFDB-41CE-9647-CFDEE3C269F4}" type="presParOf" srcId="{02B2324B-234D-4BF7-9AFD-72A62428E9E7}" destId="{986DBA95-3D35-4340-8348-B68E81A3252D}" srcOrd="0" destOrd="0" presId="urn:microsoft.com/office/officeart/2008/layout/HalfCircleOrganizationChart"/>
    <dgm:cxn modelId="{7AFD9F85-21B1-4EE4-A6E9-895AE613A912}" type="presParOf" srcId="{986DBA95-3D35-4340-8348-B68E81A3252D}" destId="{C161A79A-0DC1-42D7-BECC-2C2457966946}" srcOrd="0" destOrd="0" presId="urn:microsoft.com/office/officeart/2008/layout/HalfCircleOrganizationChart"/>
    <dgm:cxn modelId="{30459355-1635-4A31-9B88-5D3067ACBB2F}" type="presParOf" srcId="{C161A79A-0DC1-42D7-BECC-2C2457966946}" destId="{1B089C30-E734-45FD-B22E-B12F2B19D217}" srcOrd="0" destOrd="0" presId="urn:microsoft.com/office/officeart/2008/layout/HalfCircleOrganizationChart"/>
    <dgm:cxn modelId="{2F3FA0A0-7053-45F9-A883-2A317F3F225B}" type="presParOf" srcId="{C161A79A-0DC1-42D7-BECC-2C2457966946}" destId="{F7650EE9-FC89-4C13-9685-6E5F9FE9408B}" srcOrd="1" destOrd="0" presId="urn:microsoft.com/office/officeart/2008/layout/HalfCircleOrganizationChart"/>
    <dgm:cxn modelId="{FEAF28C5-E312-401C-B0EC-EE0A4F1ABC43}" type="presParOf" srcId="{C161A79A-0DC1-42D7-BECC-2C2457966946}" destId="{FC7329D7-B1E4-4735-A94D-9257CB4296CE}" srcOrd="2" destOrd="0" presId="urn:microsoft.com/office/officeart/2008/layout/HalfCircleOrganizationChart"/>
    <dgm:cxn modelId="{EEC44CD4-3939-44A5-A895-0BBD598C78FE}" type="presParOf" srcId="{C161A79A-0DC1-42D7-BECC-2C2457966946}" destId="{8E25C760-C445-45DE-9351-88BA91A9A380}" srcOrd="3" destOrd="0" presId="urn:microsoft.com/office/officeart/2008/layout/HalfCircleOrganizationChart"/>
    <dgm:cxn modelId="{154E79FC-E14F-44EC-8025-8DBE7F8B61E3}" type="presParOf" srcId="{986DBA95-3D35-4340-8348-B68E81A3252D}" destId="{27F803C0-240C-4F1D-9845-A24C418B2F87}" srcOrd="1" destOrd="0" presId="urn:microsoft.com/office/officeart/2008/layout/HalfCircleOrganizationChart"/>
    <dgm:cxn modelId="{312F75B9-2F54-4BA0-8AEF-4E41C68FB379}" type="presParOf" srcId="{27F803C0-240C-4F1D-9845-A24C418B2F87}" destId="{F71CCE7A-5426-4865-A27E-2FE92B13916C}" srcOrd="0" destOrd="0" presId="urn:microsoft.com/office/officeart/2008/layout/HalfCircleOrganizationChart"/>
    <dgm:cxn modelId="{21C72F05-010D-476E-8F23-31309C361225}" type="presParOf" srcId="{27F803C0-240C-4F1D-9845-A24C418B2F87}" destId="{DF4F3BCA-018B-4053-B01B-069B82EA854D}" srcOrd="1" destOrd="0" presId="urn:microsoft.com/office/officeart/2008/layout/HalfCircleOrganizationChart"/>
    <dgm:cxn modelId="{95B30A3E-087F-4000-8424-DF55310C2BB3}" type="presParOf" srcId="{DF4F3BCA-018B-4053-B01B-069B82EA854D}" destId="{D759F1ED-DF08-4945-BD89-3686AA505882}" srcOrd="0" destOrd="0" presId="urn:microsoft.com/office/officeart/2008/layout/HalfCircleOrganizationChart"/>
    <dgm:cxn modelId="{68659526-FE6A-4E44-ABF1-517970F30630}" type="presParOf" srcId="{D759F1ED-DF08-4945-BD89-3686AA505882}" destId="{9BB6623D-08BD-4CE3-8B92-9A789BE56355}" srcOrd="0" destOrd="0" presId="urn:microsoft.com/office/officeart/2008/layout/HalfCircleOrganizationChart"/>
    <dgm:cxn modelId="{77555EE5-3A8A-41E0-8354-7F331F9B7D0A}" type="presParOf" srcId="{D759F1ED-DF08-4945-BD89-3686AA505882}" destId="{DC70DA80-8FC5-4F1B-AA2D-D8C215888DEB}" srcOrd="1" destOrd="0" presId="urn:microsoft.com/office/officeart/2008/layout/HalfCircleOrganizationChart"/>
    <dgm:cxn modelId="{8DED990F-C649-4508-A8D1-57DD4902F21D}" type="presParOf" srcId="{D759F1ED-DF08-4945-BD89-3686AA505882}" destId="{7E7A30CC-79BC-43AE-A2AC-224A99FB8A2C}" srcOrd="2" destOrd="0" presId="urn:microsoft.com/office/officeart/2008/layout/HalfCircleOrganizationChart"/>
    <dgm:cxn modelId="{C03D9244-A6BC-43E3-A6D6-A55458F3D769}" type="presParOf" srcId="{D759F1ED-DF08-4945-BD89-3686AA505882}" destId="{4DAD45DB-7FCF-4392-9DF0-5C469B740F5C}" srcOrd="3" destOrd="0" presId="urn:microsoft.com/office/officeart/2008/layout/HalfCircleOrganizationChart"/>
    <dgm:cxn modelId="{E2124C01-43E4-47D2-903B-331939D56E8E}" type="presParOf" srcId="{DF4F3BCA-018B-4053-B01B-069B82EA854D}" destId="{61493CE2-BCB0-493C-8E30-116E0FAB4EE5}" srcOrd="1" destOrd="0" presId="urn:microsoft.com/office/officeart/2008/layout/HalfCircleOrganizationChart"/>
    <dgm:cxn modelId="{07980334-C08C-4C62-BBFF-E318597D0323}" type="presParOf" srcId="{DF4F3BCA-018B-4053-B01B-069B82EA854D}" destId="{D5351CED-2385-44D7-8C57-82939047ABBA}" srcOrd="2" destOrd="0" presId="urn:microsoft.com/office/officeart/2008/layout/HalfCircleOrganizationChart"/>
    <dgm:cxn modelId="{6DE805E3-24AE-482F-98E4-EFB2FC38E688}" type="presParOf" srcId="{27F803C0-240C-4F1D-9845-A24C418B2F87}" destId="{B51B5CE3-676A-4063-AC2B-EBBB49C2EDA9}" srcOrd="2" destOrd="0" presId="urn:microsoft.com/office/officeart/2008/layout/HalfCircleOrganizationChart"/>
    <dgm:cxn modelId="{19F91F68-4E5A-4EEE-BD12-B01E0BFC1238}" type="presParOf" srcId="{27F803C0-240C-4F1D-9845-A24C418B2F87}" destId="{9BDEBC04-A3C4-4DAC-ACAC-169244FD4F84}" srcOrd="3" destOrd="0" presId="urn:microsoft.com/office/officeart/2008/layout/HalfCircleOrganizationChart"/>
    <dgm:cxn modelId="{6B3A1F5D-7594-41CE-B59D-8FBB08027B4D}" type="presParOf" srcId="{9BDEBC04-A3C4-4DAC-ACAC-169244FD4F84}" destId="{4995E96D-57B9-45D7-B570-A7789DD0300C}" srcOrd="0" destOrd="0" presId="urn:microsoft.com/office/officeart/2008/layout/HalfCircleOrganizationChart"/>
    <dgm:cxn modelId="{4E3785EB-49A7-4A8A-815D-F2C5FF4ECEBD}" type="presParOf" srcId="{4995E96D-57B9-45D7-B570-A7789DD0300C}" destId="{D4167630-B063-400D-8A91-CA2FC76E54B3}" srcOrd="0" destOrd="0" presId="urn:microsoft.com/office/officeart/2008/layout/HalfCircleOrganizationChart"/>
    <dgm:cxn modelId="{0A1DEE02-A264-46F3-B8D6-4D2FC2762BCE}" type="presParOf" srcId="{4995E96D-57B9-45D7-B570-A7789DD0300C}" destId="{00315198-18FE-4D96-BC0F-B8AC90C216C3}" srcOrd="1" destOrd="0" presId="urn:microsoft.com/office/officeart/2008/layout/HalfCircleOrganizationChart"/>
    <dgm:cxn modelId="{5A1E1746-2A19-4393-B79F-EAB45CCB16C4}" type="presParOf" srcId="{4995E96D-57B9-45D7-B570-A7789DD0300C}" destId="{A98D2FB1-30C6-4C4E-8D6E-F1279F73992B}" srcOrd="2" destOrd="0" presId="urn:microsoft.com/office/officeart/2008/layout/HalfCircleOrganizationChart"/>
    <dgm:cxn modelId="{B36DBD48-5841-4098-BAA3-0663FC083A73}" type="presParOf" srcId="{4995E96D-57B9-45D7-B570-A7789DD0300C}" destId="{EBEFFFBF-0B3E-42D1-AC3D-AE771D1EF186}" srcOrd="3" destOrd="0" presId="urn:microsoft.com/office/officeart/2008/layout/HalfCircleOrganizationChart"/>
    <dgm:cxn modelId="{DE345C21-40CB-40F2-BB6F-0C24E9353CF1}" type="presParOf" srcId="{9BDEBC04-A3C4-4DAC-ACAC-169244FD4F84}" destId="{1A98FE66-1E7F-421C-96D2-CA81CD6CEB73}" srcOrd="1" destOrd="0" presId="urn:microsoft.com/office/officeart/2008/layout/HalfCircleOrganizationChart"/>
    <dgm:cxn modelId="{A5C58AAE-7415-4E9A-A3B1-6F4FBAF731D7}" type="presParOf" srcId="{9BDEBC04-A3C4-4DAC-ACAC-169244FD4F84}" destId="{70479BC6-43D6-49E5-A1D2-483188FD0584}" srcOrd="2" destOrd="0" presId="urn:microsoft.com/office/officeart/2008/layout/HalfCircleOrganizationChart"/>
    <dgm:cxn modelId="{5C15CD0E-9F58-4ACD-A9C5-D7521FBDD1B0}" type="presParOf" srcId="{27F803C0-240C-4F1D-9845-A24C418B2F87}" destId="{9532BD78-5D51-4F88-B72B-AEB09A081B98}" srcOrd="4" destOrd="0" presId="urn:microsoft.com/office/officeart/2008/layout/HalfCircleOrganizationChart"/>
    <dgm:cxn modelId="{136ED0D2-4FB0-4639-8992-3A7E00CD762F}" type="presParOf" srcId="{27F803C0-240C-4F1D-9845-A24C418B2F87}" destId="{EF76B13A-E9B0-4803-8E05-B709C2550CC4}" srcOrd="5" destOrd="0" presId="urn:microsoft.com/office/officeart/2008/layout/HalfCircleOrganizationChart"/>
    <dgm:cxn modelId="{7765D255-9DD6-4397-9017-E82BFF72F36D}" type="presParOf" srcId="{EF76B13A-E9B0-4803-8E05-B709C2550CC4}" destId="{50FDC7E9-7748-427E-8116-40F1791199F5}" srcOrd="0" destOrd="0" presId="urn:microsoft.com/office/officeart/2008/layout/HalfCircleOrganizationChart"/>
    <dgm:cxn modelId="{4BE3D1CC-4CCC-4ED7-A64C-6C47FC8A3E0D}" type="presParOf" srcId="{50FDC7E9-7748-427E-8116-40F1791199F5}" destId="{032AF36E-98E6-4531-83C9-62331473EA64}" srcOrd="0" destOrd="0" presId="urn:microsoft.com/office/officeart/2008/layout/HalfCircleOrganizationChart"/>
    <dgm:cxn modelId="{B26F8C45-DC82-427B-B515-DE9E277CDD7B}" type="presParOf" srcId="{50FDC7E9-7748-427E-8116-40F1791199F5}" destId="{E5360C06-FA20-4922-9AFF-5DC9D9C8C682}" srcOrd="1" destOrd="0" presId="urn:microsoft.com/office/officeart/2008/layout/HalfCircleOrganizationChart"/>
    <dgm:cxn modelId="{7F2725E1-DEE7-48EE-B97D-161C72B36375}" type="presParOf" srcId="{50FDC7E9-7748-427E-8116-40F1791199F5}" destId="{ACF0EA9D-D2CF-401B-A52F-045F610FE99F}" srcOrd="2" destOrd="0" presId="urn:microsoft.com/office/officeart/2008/layout/HalfCircleOrganizationChart"/>
    <dgm:cxn modelId="{B8BDA950-F6CA-44EA-B005-FD7110623A8B}" type="presParOf" srcId="{50FDC7E9-7748-427E-8116-40F1791199F5}" destId="{4B85CC2F-D16F-45F8-B29C-78B8030285A4}" srcOrd="3" destOrd="0" presId="urn:microsoft.com/office/officeart/2008/layout/HalfCircleOrganizationChart"/>
    <dgm:cxn modelId="{1FE5DE9F-3222-42C2-8A61-BD78DEF5253C}" type="presParOf" srcId="{EF76B13A-E9B0-4803-8E05-B709C2550CC4}" destId="{C0CE6B78-F99D-450F-BE99-8FEF9350F115}" srcOrd="1" destOrd="0" presId="urn:microsoft.com/office/officeart/2008/layout/HalfCircleOrganizationChart"/>
    <dgm:cxn modelId="{C24D84CF-BB9F-449A-9313-81FCA5D774C0}" type="presParOf" srcId="{EF76B13A-E9B0-4803-8E05-B709C2550CC4}" destId="{078C7FA6-239A-4828-9108-A0649CA045A3}" srcOrd="2" destOrd="0" presId="urn:microsoft.com/office/officeart/2008/layout/HalfCircleOrganizationChart"/>
    <dgm:cxn modelId="{AF79F7C4-2E03-403F-A151-3226A6C1E112}" type="presParOf" srcId="{27F803C0-240C-4F1D-9845-A24C418B2F87}" destId="{16866FBA-2EE4-4226-94F0-89D9BBE649D8}" srcOrd="6" destOrd="0" presId="urn:microsoft.com/office/officeart/2008/layout/HalfCircleOrganizationChart"/>
    <dgm:cxn modelId="{8EDB47EB-A8C8-48CD-83D9-FA320E5C8CCC}" type="presParOf" srcId="{27F803C0-240C-4F1D-9845-A24C418B2F87}" destId="{6B90BB67-D0FB-4EE1-9ADA-C5CC3D2FD815}" srcOrd="7" destOrd="0" presId="urn:microsoft.com/office/officeart/2008/layout/HalfCircleOrganizationChart"/>
    <dgm:cxn modelId="{967B2F00-F15D-4EBF-A5B1-689F8C5EAD07}" type="presParOf" srcId="{6B90BB67-D0FB-4EE1-9ADA-C5CC3D2FD815}" destId="{5C2222D5-3172-4A66-B8F2-D52F8789F2CB}" srcOrd="0" destOrd="0" presId="urn:microsoft.com/office/officeart/2008/layout/HalfCircleOrganizationChart"/>
    <dgm:cxn modelId="{41FDAD0E-4A21-42AF-A7D3-AC73F34A37D2}" type="presParOf" srcId="{5C2222D5-3172-4A66-B8F2-D52F8789F2CB}" destId="{EB397A71-31FA-408B-BC1A-9FA69EDD6F50}" srcOrd="0" destOrd="0" presId="urn:microsoft.com/office/officeart/2008/layout/HalfCircleOrganizationChart"/>
    <dgm:cxn modelId="{D04DF0D9-8FD1-4B3B-836A-0534F7BDB9A0}" type="presParOf" srcId="{5C2222D5-3172-4A66-B8F2-D52F8789F2CB}" destId="{C7CAFCA3-F66E-4C2A-B15F-78D3E54D4275}" srcOrd="1" destOrd="0" presId="urn:microsoft.com/office/officeart/2008/layout/HalfCircleOrganizationChart"/>
    <dgm:cxn modelId="{0FE1C992-C7EB-4FBF-AB75-41A59205D76D}" type="presParOf" srcId="{5C2222D5-3172-4A66-B8F2-D52F8789F2CB}" destId="{F1DCA1E5-4350-4590-91DC-E25CC0E50F04}" srcOrd="2" destOrd="0" presId="urn:microsoft.com/office/officeart/2008/layout/HalfCircleOrganizationChart"/>
    <dgm:cxn modelId="{7F63AFA7-5893-4305-A47A-5F5E4537266A}" type="presParOf" srcId="{5C2222D5-3172-4A66-B8F2-D52F8789F2CB}" destId="{F5451F9C-8BED-4893-8AD1-AD673AACF4E5}" srcOrd="3" destOrd="0" presId="urn:microsoft.com/office/officeart/2008/layout/HalfCircleOrganizationChart"/>
    <dgm:cxn modelId="{66035C22-8044-404D-96E5-FFF3897183BC}" type="presParOf" srcId="{6B90BB67-D0FB-4EE1-9ADA-C5CC3D2FD815}" destId="{3861F495-401F-4C7F-BE7C-49E1A87EB96B}" srcOrd="1" destOrd="0" presId="urn:microsoft.com/office/officeart/2008/layout/HalfCircleOrganizationChart"/>
    <dgm:cxn modelId="{EBA730E0-0C5F-431B-9DA2-BC8083AD47B1}" type="presParOf" srcId="{6B90BB67-D0FB-4EE1-9ADA-C5CC3D2FD815}" destId="{64A76EBF-34A6-40D3-A520-DFE83CD0EC58}" srcOrd="2" destOrd="0" presId="urn:microsoft.com/office/officeart/2008/layout/HalfCircleOrganizationChart"/>
    <dgm:cxn modelId="{6364B0B4-B911-485E-99D8-E406A955870F}" type="presParOf" srcId="{986DBA95-3D35-4340-8348-B68E81A3252D}" destId="{E81C70F3-0AEA-4C61-8DB2-4D49AC375A56}" srcOrd="2" destOrd="0" presId="urn:microsoft.com/office/officeart/2008/layout/HalfCircleOrganizationChart"/>
    <dgm:cxn modelId="{05C2B898-026F-4B93-B605-57ED4B7E9CEE}" type="presParOf" srcId="{E81C70F3-0AEA-4C61-8DB2-4D49AC375A56}" destId="{C91D9482-78FB-4404-816C-4B9F99E0EEAB}" srcOrd="0" destOrd="0" presId="urn:microsoft.com/office/officeart/2008/layout/HalfCircleOrganizationChart"/>
    <dgm:cxn modelId="{07EB9662-D28F-4ECE-BA04-E91233BF6DDF}" type="presParOf" srcId="{E81C70F3-0AEA-4C61-8DB2-4D49AC375A56}" destId="{88A17237-8D1E-4926-B223-1B6A9324A8B8}" srcOrd="1" destOrd="0" presId="urn:microsoft.com/office/officeart/2008/layout/HalfCircleOrganizationChart"/>
    <dgm:cxn modelId="{15012F0C-28B7-4815-B6DB-03DF47D62548}" type="presParOf" srcId="{88A17237-8D1E-4926-B223-1B6A9324A8B8}" destId="{11F17A3E-5C6D-42E6-AC4C-EEBA615A5F0C}" srcOrd="0" destOrd="0" presId="urn:microsoft.com/office/officeart/2008/layout/HalfCircleOrganizationChart"/>
    <dgm:cxn modelId="{7EA60D84-4D8F-4653-8CAC-1E73CBFB5D30}" type="presParOf" srcId="{11F17A3E-5C6D-42E6-AC4C-EEBA615A5F0C}" destId="{D4DD42E5-0BE0-4500-AFC5-B0687A88E76C}" srcOrd="0" destOrd="0" presId="urn:microsoft.com/office/officeart/2008/layout/HalfCircleOrganizationChart"/>
    <dgm:cxn modelId="{A5810501-EEE6-475A-A960-3C6DE29C9EF9}" type="presParOf" srcId="{11F17A3E-5C6D-42E6-AC4C-EEBA615A5F0C}" destId="{BA062E6F-8ADE-48FF-95D9-2638DA04FEA7}" srcOrd="1" destOrd="0" presId="urn:microsoft.com/office/officeart/2008/layout/HalfCircleOrganizationChart"/>
    <dgm:cxn modelId="{F8A99E5D-C810-40FE-98F5-5FD172B80415}" type="presParOf" srcId="{11F17A3E-5C6D-42E6-AC4C-EEBA615A5F0C}" destId="{D5EA7162-61D9-446D-872D-C537D1B1600B}" srcOrd="2" destOrd="0" presId="urn:microsoft.com/office/officeart/2008/layout/HalfCircleOrganizationChart"/>
    <dgm:cxn modelId="{C9B578B1-DB24-4522-A9BC-FD1DE2481510}" type="presParOf" srcId="{11F17A3E-5C6D-42E6-AC4C-EEBA615A5F0C}" destId="{2445E65C-94CD-4EEE-BEB0-64863264196B}" srcOrd="3" destOrd="0" presId="urn:microsoft.com/office/officeart/2008/layout/HalfCircleOrganizationChart"/>
    <dgm:cxn modelId="{01C89D45-0789-4CB9-B7DA-7D6CE53F5552}" type="presParOf" srcId="{88A17237-8D1E-4926-B223-1B6A9324A8B8}" destId="{237C4B0D-1453-4BC4-9723-88E4511EF323}" srcOrd="1" destOrd="0" presId="urn:microsoft.com/office/officeart/2008/layout/HalfCircleOrganizationChart"/>
    <dgm:cxn modelId="{1C126464-D0B3-4FFE-AD42-08F2F140F599}" type="presParOf" srcId="{88A17237-8D1E-4926-B223-1B6A9324A8B8}" destId="{AC1AE7EF-650A-40A1-9A8D-C34C954261B2}"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FB1F07-3FF5-40FE-915C-D71B59142B9B}"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it-IT"/>
        </a:p>
      </dgm:t>
    </dgm:pt>
    <dgm:pt modelId="{E5CDA27D-1741-4EE1-8FF0-F87264414F16}">
      <dgm:prSet phldrT="[Testo]"/>
      <dgm:spPr/>
      <dgm:t>
        <a:bodyPr/>
        <a:lstStyle/>
        <a:p>
          <a:r>
            <a:rPr lang="it-IT" dirty="0" smtClean="0"/>
            <a:t>HUB </a:t>
          </a:r>
          <a:endParaRPr lang="it-IT" dirty="0"/>
        </a:p>
      </dgm:t>
    </dgm:pt>
    <dgm:pt modelId="{BBE2F6DE-1E01-44CA-B1B1-4AC7380075AE}" type="parTrans" cxnId="{BE7704CC-3E88-47D0-BDA8-624DDAD367C1}">
      <dgm:prSet/>
      <dgm:spPr/>
      <dgm:t>
        <a:bodyPr/>
        <a:lstStyle/>
        <a:p>
          <a:endParaRPr lang="it-IT"/>
        </a:p>
      </dgm:t>
    </dgm:pt>
    <dgm:pt modelId="{9972F115-471D-44BE-8F4D-054F765E3B38}" type="sibTrans" cxnId="{BE7704CC-3E88-47D0-BDA8-624DDAD367C1}">
      <dgm:prSet/>
      <dgm:spPr/>
      <dgm:t>
        <a:bodyPr/>
        <a:lstStyle/>
        <a:p>
          <a:endParaRPr lang="it-IT"/>
        </a:p>
      </dgm:t>
    </dgm:pt>
    <dgm:pt modelId="{FC2BF3B1-5E6F-4985-A830-37D09C5FAC87}">
      <dgm:prSet phldrT="[Testo]"/>
      <dgm:spPr/>
      <dgm:t>
        <a:bodyPr/>
        <a:lstStyle/>
        <a:p>
          <a:r>
            <a:rPr lang="it-IT" dirty="0" smtClean="0"/>
            <a:t>Rete per l’assistenza alla persona</a:t>
          </a:r>
          <a:endParaRPr lang="it-IT" dirty="0"/>
        </a:p>
      </dgm:t>
    </dgm:pt>
    <dgm:pt modelId="{4C2E1C6E-5BD8-4985-ADA0-0B004AB23D13}" type="parTrans" cxnId="{09616859-80B0-4ABB-9870-BE6EF1036F41}">
      <dgm:prSet/>
      <dgm:spPr/>
      <dgm:t>
        <a:bodyPr/>
        <a:lstStyle/>
        <a:p>
          <a:endParaRPr lang="it-IT"/>
        </a:p>
      </dgm:t>
    </dgm:pt>
    <dgm:pt modelId="{35918970-A878-49BB-AA83-37A9D0251CF4}" type="sibTrans" cxnId="{09616859-80B0-4ABB-9870-BE6EF1036F41}">
      <dgm:prSet/>
      <dgm:spPr/>
      <dgm:t>
        <a:bodyPr/>
        <a:lstStyle/>
        <a:p>
          <a:endParaRPr lang="it-IT"/>
        </a:p>
      </dgm:t>
    </dgm:pt>
    <dgm:pt modelId="{2AA05AA5-81A8-445E-92DD-A94E92B591EE}">
      <dgm:prSet phldrT="[Testo]"/>
      <dgm:spPr/>
      <dgm:t>
        <a:bodyPr/>
        <a:lstStyle/>
        <a:p>
          <a:r>
            <a:rPr lang="it-IT" dirty="0" smtClean="0"/>
            <a:t>Taxi sociale</a:t>
          </a:r>
          <a:endParaRPr lang="it-IT" dirty="0"/>
        </a:p>
      </dgm:t>
    </dgm:pt>
    <dgm:pt modelId="{AAE6FE6C-42E5-428E-A4D2-27E2DE428370}" type="parTrans" cxnId="{621A180C-D1A1-40C0-AA77-BE6647FC26D8}">
      <dgm:prSet/>
      <dgm:spPr/>
      <dgm:t>
        <a:bodyPr/>
        <a:lstStyle/>
        <a:p>
          <a:endParaRPr lang="it-IT"/>
        </a:p>
      </dgm:t>
    </dgm:pt>
    <dgm:pt modelId="{AB57308B-DB19-4E8D-9FE7-02D1D8CB10CB}" type="sibTrans" cxnId="{621A180C-D1A1-40C0-AA77-BE6647FC26D8}">
      <dgm:prSet/>
      <dgm:spPr/>
      <dgm:t>
        <a:bodyPr/>
        <a:lstStyle/>
        <a:p>
          <a:endParaRPr lang="it-IT"/>
        </a:p>
      </dgm:t>
    </dgm:pt>
    <dgm:pt modelId="{254FAFE7-31C8-4E06-B64D-FB2FF5E6E36B}">
      <dgm:prSet phldrT="[Testo]"/>
      <dgm:spPr/>
      <dgm:t>
        <a:bodyPr/>
        <a:lstStyle/>
        <a:p>
          <a:r>
            <a:rPr lang="it-IT" dirty="0" smtClean="0"/>
            <a:t>Punto informazioni multicanale</a:t>
          </a:r>
          <a:endParaRPr lang="it-IT" dirty="0"/>
        </a:p>
      </dgm:t>
    </dgm:pt>
    <dgm:pt modelId="{1641B99F-E9A9-4EE9-A7C4-C150ABE8BBC8}" type="parTrans" cxnId="{310400C7-491A-4834-B4A6-BE11CD4AB685}">
      <dgm:prSet/>
      <dgm:spPr/>
      <dgm:t>
        <a:bodyPr/>
        <a:lstStyle/>
        <a:p>
          <a:endParaRPr lang="it-IT"/>
        </a:p>
      </dgm:t>
    </dgm:pt>
    <dgm:pt modelId="{6F527774-918A-4F32-ADEE-7B2E00DF0B26}" type="sibTrans" cxnId="{310400C7-491A-4834-B4A6-BE11CD4AB685}">
      <dgm:prSet/>
      <dgm:spPr/>
      <dgm:t>
        <a:bodyPr/>
        <a:lstStyle/>
        <a:p>
          <a:endParaRPr lang="it-IT"/>
        </a:p>
      </dgm:t>
    </dgm:pt>
    <dgm:pt modelId="{0826532B-0AB0-467A-BF9A-11C992675030}" type="pres">
      <dgm:prSet presAssocID="{1FFB1F07-3FF5-40FE-915C-D71B59142B9B}" presName="Name0" presStyleCnt="0">
        <dgm:presLayoutVars>
          <dgm:chMax val="1"/>
          <dgm:dir/>
          <dgm:animLvl val="ctr"/>
          <dgm:resizeHandles val="exact"/>
        </dgm:presLayoutVars>
      </dgm:prSet>
      <dgm:spPr/>
    </dgm:pt>
    <dgm:pt modelId="{88F633D0-F72A-4884-8D6C-B19FF2A497E0}" type="pres">
      <dgm:prSet presAssocID="{E5CDA27D-1741-4EE1-8FF0-F87264414F16}" presName="centerShape" presStyleLbl="node0" presStyleIdx="0" presStyleCnt="1"/>
      <dgm:spPr/>
    </dgm:pt>
    <dgm:pt modelId="{15360C3D-97C1-4245-88D5-1BC6A0555F62}" type="pres">
      <dgm:prSet presAssocID="{4C2E1C6E-5BD8-4985-ADA0-0B004AB23D13}" presName="parTrans" presStyleLbl="sibTrans2D1" presStyleIdx="0" presStyleCnt="3"/>
      <dgm:spPr/>
    </dgm:pt>
    <dgm:pt modelId="{BA77F777-F871-4172-BE4A-CC8AF01E2894}" type="pres">
      <dgm:prSet presAssocID="{4C2E1C6E-5BD8-4985-ADA0-0B004AB23D13}" presName="connectorText" presStyleLbl="sibTrans2D1" presStyleIdx="0" presStyleCnt="3"/>
      <dgm:spPr/>
    </dgm:pt>
    <dgm:pt modelId="{B88BE47B-320E-4BDB-ACF2-031F1FBDAF12}" type="pres">
      <dgm:prSet presAssocID="{FC2BF3B1-5E6F-4985-A830-37D09C5FAC87}" presName="node" presStyleLbl="node1" presStyleIdx="0" presStyleCnt="3">
        <dgm:presLayoutVars>
          <dgm:bulletEnabled val="1"/>
        </dgm:presLayoutVars>
      </dgm:prSet>
      <dgm:spPr/>
      <dgm:t>
        <a:bodyPr/>
        <a:lstStyle/>
        <a:p>
          <a:endParaRPr lang="it-IT"/>
        </a:p>
      </dgm:t>
    </dgm:pt>
    <dgm:pt modelId="{609E15E2-C9F2-4182-890D-4087767B6444}" type="pres">
      <dgm:prSet presAssocID="{AAE6FE6C-42E5-428E-A4D2-27E2DE428370}" presName="parTrans" presStyleLbl="sibTrans2D1" presStyleIdx="1" presStyleCnt="3"/>
      <dgm:spPr/>
    </dgm:pt>
    <dgm:pt modelId="{60006A79-3DCA-4968-BE13-5C2A68A28259}" type="pres">
      <dgm:prSet presAssocID="{AAE6FE6C-42E5-428E-A4D2-27E2DE428370}" presName="connectorText" presStyleLbl="sibTrans2D1" presStyleIdx="1" presStyleCnt="3"/>
      <dgm:spPr/>
    </dgm:pt>
    <dgm:pt modelId="{173A1C40-D260-4D5C-8458-2EC8D636765E}" type="pres">
      <dgm:prSet presAssocID="{2AA05AA5-81A8-445E-92DD-A94E92B591EE}" presName="node" presStyleLbl="node1" presStyleIdx="1" presStyleCnt="3">
        <dgm:presLayoutVars>
          <dgm:bulletEnabled val="1"/>
        </dgm:presLayoutVars>
      </dgm:prSet>
      <dgm:spPr/>
    </dgm:pt>
    <dgm:pt modelId="{A2C1AA09-9E5A-4FB0-8E50-FFBA01CD959A}" type="pres">
      <dgm:prSet presAssocID="{1641B99F-E9A9-4EE9-A7C4-C150ABE8BBC8}" presName="parTrans" presStyleLbl="sibTrans2D1" presStyleIdx="2" presStyleCnt="3"/>
      <dgm:spPr/>
    </dgm:pt>
    <dgm:pt modelId="{175BF79A-1D42-4A5F-9556-3FC6B516EC98}" type="pres">
      <dgm:prSet presAssocID="{1641B99F-E9A9-4EE9-A7C4-C150ABE8BBC8}" presName="connectorText" presStyleLbl="sibTrans2D1" presStyleIdx="2" presStyleCnt="3"/>
      <dgm:spPr/>
    </dgm:pt>
    <dgm:pt modelId="{04AB1D6D-D496-4E89-8E76-D73C62A282D6}" type="pres">
      <dgm:prSet presAssocID="{254FAFE7-31C8-4E06-B64D-FB2FF5E6E36B}" presName="node" presStyleLbl="node1" presStyleIdx="2" presStyleCnt="3">
        <dgm:presLayoutVars>
          <dgm:bulletEnabled val="1"/>
        </dgm:presLayoutVars>
      </dgm:prSet>
      <dgm:spPr/>
      <dgm:t>
        <a:bodyPr/>
        <a:lstStyle/>
        <a:p>
          <a:endParaRPr lang="it-IT"/>
        </a:p>
      </dgm:t>
    </dgm:pt>
  </dgm:ptLst>
  <dgm:cxnLst>
    <dgm:cxn modelId="{D5DA6FF2-1126-4667-BB8E-7051971FE4CD}" type="presOf" srcId="{E5CDA27D-1741-4EE1-8FF0-F87264414F16}" destId="{88F633D0-F72A-4884-8D6C-B19FF2A497E0}" srcOrd="0" destOrd="0" presId="urn:microsoft.com/office/officeart/2005/8/layout/radial5"/>
    <dgm:cxn modelId="{86C63100-75BA-4BEA-9B18-8A8E3EBB6A8B}" type="presOf" srcId="{4C2E1C6E-5BD8-4985-ADA0-0B004AB23D13}" destId="{BA77F777-F871-4172-BE4A-CC8AF01E2894}" srcOrd="1" destOrd="0" presId="urn:microsoft.com/office/officeart/2005/8/layout/radial5"/>
    <dgm:cxn modelId="{BE7704CC-3E88-47D0-BDA8-624DDAD367C1}" srcId="{1FFB1F07-3FF5-40FE-915C-D71B59142B9B}" destId="{E5CDA27D-1741-4EE1-8FF0-F87264414F16}" srcOrd="0" destOrd="0" parTransId="{BBE2F6DE-1E01-44CA-B1B1-4AC7380075AE}" sibTransId="{9972F115-471D-44BE-8F4D-054F765E3B38}"/>
    <dgm:cxn modelId="{9D92FD1D-8846-42F6-9D09-4D68B903CF73}" type="presOf" srcId="{1641B99F-E9A9-4EE9-A7C4-C150ABE8BBC8}" destId="{A2C1AA09-9E5A-4FB0-8E50-FFBA01CD959A}" srcOrd="0" destOrd="0" presId="urn:microsoft.com/office/officeart/2005/8/layout/radial5"/>
    <dgm:cxn modelId="{621A180C-D1A1-40C0-AA77-BE6647FC26D8}" srcId="{E5CDA27D-1741-4EE1-8FF0-F87264414F16}" destId="{2AA05AA5-81A8-445E-92DD-A94E92B591EE}" srcOrd="1" destOrd="0" parTransId="{AAE6FE6C-42E5-428E-A4D2-27E2DE428370}" sibTransId="{AB57308B-DB19-4E8D-9FE7-02D1D8CB10CB}"/>
    <dgm:cxn modelId="{D01C45CB-9019-45F1-B624-6691FD7624EC}" type="presOf" srcId="{FC2BF3B1-5E6F-4985-A830-37D09C5FAC87}" destId="{B88BE47B-320E-4BDB-ACF2-031F1FBDAF12}" srcOrd="0" destOrd="0" presId="urn:microsoft.com/office/officeart/2005/8/layout/radial5"/>
    <dgm:cxn modelId="{F68E89BB-B7F4-414E-A531-9448E252A4CA}" type="presOf" srcId="{254FAFE7-31C8-4E06-B64D-FB2FF5E6E36B}" destId="{04AB1D6D-D496-4E89-8E76-D73C62A282D6}" srcOrd="0" destOrd="0" presId="urn:microsoft.com/office/officeart/2005/8/layout/radial5"/>
    <dgm:cxn modelId="{DCD7D897-EB15-4AF5-BF75-67F73FE5E9F5}" type="presOf" srcId="{AAE6FE6C-42E5-428E-A4D2-27E2DE428370}" destId="{60006A79-3DCA-4968-BE13-5C2A68A28259}" srcOrd="1" destOrd="0" presId="urn:microsoft.com/office/officeart/2005/8/layout/radial5"/>
    <dgm:cxn modelId="{09616859-80B0-4ABB-9870-BE6EF1036F41}" srcId="{E5CDA27D-1741-4EE1-8FF0-F87264414F16}" destId="{FC2BF3B1-5E6F-4985-A830-37D09C5FAC87}" srcOrd="0" destOrd="0" parTransId="{4C2E1C6E-5BD8-4985-ADA0-0B004AB23D13}" sibTransId="{35918970-A878-49BB-AA83-37A9D0251CF4}"/>
    <dgm:cxn modelId="{D6913641-2B3E-45D4-8D09-BC0EEC561341}" type="presOf" srcId="{2AA05AA5-81A8-445E-92DD-A94E92B591EE}" destId="{173A1C40-D260-4D5C-8458-2EC8D636765E}" srcOrd="0" destOrd="0" presId="urn:microsoft.com/office/officeart/2005/8/layout/radial5"/>
    <dgm:cxn modelId="{28D7CFCD-329B-4955-A949-098D1154C97F}" type="presOf" srcId="{4C2E1C6E-5BD8-4985-ADA0-0B004AB23D13}" destId="{15360C3D-97C1-4245-88D5-1BC6A0555F62}" srcOrd="0" destOrd="0" presId="urn:microsoft.com/office/officeart/2005/8/layout/radial5"/>
    <dgm:cxn modelId="{6D477D5F-B9B5-49F1-B4DA-B39CD43C8389}" type="presOf" srcId="{1FFB1F07-3FF5-40FE-915C-D71B59142B9B}" destId="{0826532B-0AB0-467A-BF9A-11C992675030}" srcOrd="0" destOrd="0" presId="urn:microsoft.com/office/officeart/2005/8/layout/radial5"/>
    <dgm:cxn modelId="{F8AC3D7A-A617-4A9F-AF41-8AB7BB336E04}" type="presOf" srcId="{1641B99F-E9A9-4EE9-A7C4-C150ABE8BBC8}" destId="{175BF79A-1D42-4A5F-9556-3FC6B516EC98}" srcOrd="1" destOrd="0" presId="urn:microsoft.com/office/officeart/2005/8/layout/radial5"/>
    <dgm:cxn modelId="{310400C7-491A-4834-B4A6-BE11CD4AB685}" srcId="{E5CDA27D-1741-4EE1-8FF0-F87264414F16}" destId="{254FAFE7-31C8-4E06-B64D-FB2FF5E6E36B}" srcOrd="2" destOrd="0" parTransId="{1641B99F-E9A9-4EE9-A7C4-C150ABE8BBC8}" sibTransId="{6F527774-918A-4F32-ADEE-7B2E00DF0B26}"/>
    <dgm:cxn modelId="{B57D875F-3FFB-406C-AD02-469031585A95}" type="presOf" srcId="{AAE6FE6C-42E5-428E-A4D2-27E2DE428370}" destId="{609E15E2-C9F2-4182-890D-4087767B6444}" srcOrd="0" destOrd="0" presId="urn:microsoft.com/office/officeart/2005/8/layout/radial5"/>
    <dgm:cxn modelId="{37464A38-8BCF-49DF-8DE0-80ED45B66F38}" type="presParOf" srcId="{0826532B-0AB0-467A-BF9A-11C992675030}" destId="{88F633D0-F72A-4884-8D6C-B19FF2A497E0}" srcOrd="0" destOrd="0" presId="urn:microsoft.com/office/officeart/2005/8/layout/radial5"/>
    <dgm:cxn modelId="{8C549B54-3AC8-4BB4-A125-4CF53131F146}" type="presParOf" srcId="{0826532B-0AB0-467A-BF9A-11C992675030}" destId="{15360C3D-97C1-4245-88D5-1BC6A0555F62}" srcOrd="1" destOrd="0" presId="urn:microsoft.com/office/officeart/2005/8/layout/radial5"/>
    <dgm:cxn modelId="{DA2F6B85-69E1-4483-A232-3EE6B77A7231}" type="presParOf" srcId="{15360C3D-97C1-4245-88D5-1BC6A0555F62}" destId="{BA77F777-F871-4172-BE4A-CC8AF01E2894}" srcOrd="0" destOrd="0" presId="urn:microsoft.com/office/officeart/2005/8/layout/radial5"/>
    <dgm:cxn modelId="{68F08396-50BF-4134-9C52-EE88AFC0E136}" type="presParOf" srcId="{0826532B-0AB0-467A-BF9A-11C992675030}" destId="{B88BE47B-320E-4BDB-ACF2-031F1FBDAF12}" srcOrd="2" destOrd="0" presId="urn:microsoft.com/office/officeart/2005/8/layout/radial5"/>
    <dgm:cxn modelId="{9B97AF1C-CF1E-4995-99F3-BEEFF120F5EA}" type="presParOf" srcId="{0826532B-0AB0-467A-BF9A-11C992675030}" destId="{609E15E2-C9F2-4182-890D-4087767B6444}" srcOrd="3" destOrd="0" presId="urn:microsoft.com/office/officeart/2005/8/layout/radial5"/>
    <dgm:cxn modelId="{BEDD71AA-BCED-47B4-83F3-2B01B0FDA7BF}" type="presParOf" srcId="{609E15E2-C9F2-4182-890D-4087767B6444}" destId="{60006A79-3DCA-4968-BE13-5C2A68A28259}" srcOrd="0" destOrd="0" presId="urn:microsoft.com/office/officeart/2005/8/layout/radial5"/>
    <dgm:cxn modelId="{1CA1B6B9-8433-4574-8876-8D09E25BDD82}" type="presParOf" srcId="{0826532B-0AB0-467A-BF9A-11C992675030}" destId="{173A1C40-D260-4D5C-8458-2EC8D636765E}" srcOrd="4" destOrd="0" presId="urn:microsoft.com/office/officeart/2005/8/layout/radial5"/>
    <dgm:cxn modelId="{24D99B44-0711-40E8-9555-C1AC3D5975D3}" type="presParOf" srcId="{0826532B-0AB0-467A-BF9A-11C992675030}" destId="{A2C1AA09-9E5A-4FB0-8E50-FFBA01CD959A}" srcOrd="5" destOrd="0" presId="urn:microsoft.com/office/officeart/2005/8/layout/radial5"/>
    <dgm:cxn modelId="{4D4C2C6F-B3AB-422F-B1B2-6C91C58F3E7D}" type="presParOf" srcId="{A2C1AA09-9E5A-4FB0-8E50-FFBA01CD959A}" destId="{175BF79A-1D42-4A5F-9556-3FC6B516EC98}" srcOrd="0" destOrd="0" presId="urn:microsoft.com/office/officeart/2005/8/layout/radial5"/>
    <dgm:cxn modelId="{2AE2CE9D-0BBC-475B-A921-314ECAF86741}" type="presParOf" srcId="{0826532B-0AB0-467A-BF9A-11C992675030}" destId="{04AB1D6D-D496-4E89-8E76-D73C62A282D6}"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D9482-78FB-4404-816C-4B9F99E0EEAB}">
      <dsp:nvSpPr>
        <dsp:cNvPr id="0" name=""/>
        <dsp:cNvSpPr/>
      </dsp:nvSpPr>
      <dsp:spPr>
        <a:xfrm>
          <a:off x="4503894" y="1425255"/>
          <a:ext cx="967993" cy="905280"/>
        </a:xfrm>
        <a:custGeom>
          <a:avLst/>
          <a:gdLst/>
          <a:ahLst/>
          <a:cxnLst/>
          <a:rect l="0" t="0" r="0" b="0"/>
          <a:pathLst>
            <a:path>
              <a:moveTo>
                <a:pt x="967993" y="0"/>
              </a:moveTo>
              <a:lnTo>
                <a:pt x="967993" y="905280"/>
              </a:lnTo>
              <a:lnTo>
                <a:pt x="0" y="9052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66FBA-2EE4-4226-94F0-89D9BBE649D8}">
      <dsp:nvSpPr>
        <dsp:cNvPr id="0" name=""/>
        <dsp:cNvSpPr/>
      </dsp:nvSpPr>
      <dsp:spPr>
        <a:xfrm>
          <a:off x="5471887" y="1425255"/>
          <a:ext cx="4311495" cy="2373120"/>
        </a:xfrm>
        <a:custGeom>
          <a:avLst/>
          <a:gdLst/>
          <a:ahLst/>
          <a:cxnLst/>
          <a:rect l="0" t="0" r="0" b="0"/>
          <a:pathLst>
            <a:path>
              <a:moveTo>
                <a:pt x="0" y="0"/>
              </a:moveTo>
              <a:lnTo>
                <a:pt x="0" y="2124534"/>
              </a:lnTo>
              <a:lnTo>
                <a:pt x="4311495" y="2124534"/>
              </a:lnTo>
              <a:lnTo>
                <a:pt x="4311495" y="23731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32BD78-5D51-4F88-B72B-AEB09A081B98}">
      <dsp:nvSpPr>
        <dsp:cNvPr id="0" name=""/>
        <dsp:cNvSpPr/>
      </dsp:nvSpPr>
      <dsp:spPr>
        <a:xfrm>
          <a:off x="5471887" y="1425255"/>
          <a:ext cx="1446840" cy="2373120"/>
        </a:xfrm>
        <a:custGeom>
          <a:avLst/>
          <a:gdLst/>
          <a:ahLst/>
          <a:cxnLst/>
          <a:rect l="0" t="0" r="0" b="0"/>
          <a:pathLst>
            <a:path>
              <a:moveTo>
                <a:pt x="0" y="0"/>
              </a:moveTo>
              <a:lnTo>
                <a:pt x="0" y="2124534"/>
              </a:lnTo>
              <a:lnTo>
                <a:pt x="1446840" y="2124534"/>
              </a:lnTo>
              <a:lnTo>
                <a:pt x="1446840" y="23731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1B5CE3-676A-4063-AC2B-EBBB49C2EDA9}">
      <dsp:nvSpPr>
        <dsp:cNvPr id="0" name=""/>
        <dsp:cNvSpPr/>
      </dsp:nvSpPr>
      <dsp:spPr>
        <a:xfrm>
          <a:off x="4054072" y="1425255"/>
          <a:ext cx="1417814" cy="2373120"/>
        </a:xfrm>
        <a:custGeom>
          <a:avLst/>
          <a:gdLst/>
          <a:ahLst/>
          <a:cxnLst/>
          <a:rect l="0" t="0" r="0" b="0"/>
          <a:pathLst>
            <a:path>
              <a:moveTo>
                <a:pt x="1417814" y="0"/>
              </a:moveTo>
              <a:lnTo>
                <a:pt x="1417814" y="2124534"/>
              </a:lnTo>
              <a:lnTo>
                <a:pt x="0" y="2124534"/>
              </a:lnTo>
              <a:lnTo>
                <a:pt x="0" y="23731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CCE7A-5426-4865-A27E-2FE92B13916C}">
      <dsp:nvSpPr>
        <dsp:cNvPr id="0" name=""/>
        <dsp:cNvSpPr/>
      </dsp:nvSpPr>
      <dsp:spPr>
        <a:xfrm>
          <a:off x="1189417" y="1425255"/>
          <a:ext cx="4282470" cy="2373120"/>
        </a:xfrm>
        <a:custGeom>
          <a:avLst/>
          <a:gdLst/>
          <a:ahLst/>
          <a:cxnLst/>
          <a:rect l="0" t="0" r="0" b="0"/>
          <a:pathLst>
            <a:path>
              <a:moveTo>
                <a:pt x="4282470" y="0"/>
              </a:moveTo>
              <a:lnTo>
                <a:pt x="4282470" y="2124534"/>
              </a:lnTo>
              <a:lnTo>
                <a:pt x="0" y="2124534"/>
              </a:lnTo>
              <a:lnTo>
                <a:pt x="0" y="23731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650EE9-FC89-4C13-9685-6E5F9FE9408B}">
      <dsp:nvSpPr>
        <dsp:cNvPr id="0" name=""/>
        <dsp:cNvSpPr/>
      </dsp:nvSpPr>
      <dsp:spPr>
        <a:xfrm>
          <a:off x="4880016" y="241514"/>
          <a:ext cx="1183741" cy="1183741"/>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329D7-B1E4-4735-A94D-9257CB4296CE}">
      <dsp:nvSpPr>
        <dsp:cNvPr id="0" name=""/>
        <dsp:cNvSpPr/>
      </dsp:nvSpPr>
      <dsp:spPr>
        <a:xfrm>
          <a:off x="4880016" y="241514"/>
          <a:ext cx="1183741" cy="1183741"/>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089C30-E734-45FD-B22E-B12F2B19D217}">
      <dsp:nvSpPr>
        <dsp:cNvPr id="0" name=""/>
        <dsp:cNvSpPr/>
      </dsp:nvSpPr>
      <dsp:spPr>
        <a:xfrm>
          <a:off x="4288146" y="454587"/>
          <a:ext cx="2367483" cy="7575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Coordinamento di progetto</a:t>
          </a:r>
          <a:endParaRPr lang="it-IT" sz="2100" kern="1200" dirty="0"/>
        </a:p>
      </dsp:txBody>
      <dsp:txXfrm>
        <a:off x="4288146" y="454587"/>
        <a:ext cx="2367483" cy="757594"/>
      </dsp:txXfrm>
    </dsp:sp>
    <dsp:sp modelId="{DC70DA80-8FC5-4F1B-AA2D-D8C215888DEB}">
      <dsp:nvSpPr>
        <dsp:cNvPr id="0" name=""/>
        <dsp:cNvSpPr/>
      </dsp:nvSpPr>
      <dsp:spPr>
        <a:xfrm>
          <a:off x="597546" y="3798375"/>
          <a:ext cx="1183741" cy="1183741"/>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7A30CC-79BC-43AE-A2AC-224A99FB8A2C}">
      <dsp:nvSpPr>
        <dsp:cNvPr id="0" name=""/>
        <dsp:cNvSpPr/>
      </dsp:nvSpPr>
      <dsp:spPr>
        <a:xfrm>
          <a:off x="597546" y="3798375"/>
          <a:ext cx="1183741" cy="1183741"/>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6623D-08BD-4CE3-8B92-9A789BE56355}">
      <dsp:nvSpPr>
        <dsp:cNvPr id="0" name=""/>
        <dsp:cNvSpPr/>
      </dsp:nvSpPr>
      <dsp:spPr>
        <a:xfrm>
          <a:off x="5675" y="4011449"/>
          <a:ext cx="2367483" cy="7575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Coordinatore </a:t>
          </a:r>
          <a:r>
            <a:rPr lang="it-IT" sz="2100" kern="1200" dirty="0" err="1" smtClean="0"/>
            <a:t>hub</a:t>
          </a:r>
          <a:r>
            <a:rPr lang="it-IT" sz="2100" kern="1200" dirty="0" smtClean="0"/>
            <a:t> territoriale</a:t>
          </a:r>
          <a:endParaRPr lang="it-IT" sz="2100" kern="1200" dirty="0"/>
        </a:p>
      </dsp:txBody>
      <dsp:txXfrm>
        <a:off x="5675" y="4011449"/>
        <a:ext cx="2367483" cy="757594"/>
      </dsp:txXfrm>
    </dsp:sp>
    <dsp:sp modelId="{00315198-18FE-4D96-BC0F-B8AC90C216C3}">
      <dsp:nvSpPr>
        <dsp:cNvPr id="0" name=""/>
        <dsp:cNvSpPr/>
      </dsp:nvSpPr>
      <dsp:spPr>
        <a:xfrm>
          <a:off x="3462202" y="3798375"/>
          <a:ext cx="1183741" cy="1183741"/>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D2FB1-30C6-4C4E-8D6E-F1279F73992B}">
      <dsp:nvSpPr>
        <dsp:cNvPr id="0" name=""/>
        <dsp:cNvSpPr/>
      </dsp:nvSpPr>
      <dsp:spPr>
        <a:xfrm>
          <a:off x="3462202" y="3798375"/>
          <a:ext cx="1183741" cy="1183741"/>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67630-B063-400D-8A91-CA2FC76E54B3}">
      <dsp:nvSpPr>
        <dsp:cNvPr id="0" name=""/>
        <dsp:cNvSpPr/>
      </dsp:nvSpPr>
      <dsp:spPr>
        <a:xfrm>
          <a:off x="2870331" y="4011449"/>
          <a:ext cx="2367483" cy="7575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Coordinatore della comunicazione</a:t>
          </a:r>
          <a:endParaRPr lang="it-IT" sz="2100" kern="1200" dirty="0"/>
        </a:p>
      </dsp:txBody>
      <dsp:txXfrm>
        <a:off x="2870331" y="4011449"/>
        <a:ext cx="2367483" cy="757594"/>
      </dsp:txXfrm>
    </dsp:sp>
    <dsp:sp modelId="{E5360C06-FA20-4922-9AFF-5DC9D9C8C682}">
      <dsp:nvSpPr>
        <dsp:cNvPr id="0" name=""/>
        <dsp:cNvSpPr/>
      </dsp:nvSpPr>
      <dsp:spPr>
        <a:xfrm>
          <a:off x="6326857" y="3798375"/>
          <a:ext cx="1183741" cy="1183741"/>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F0EA9D-D2CF-401B-A52F-045F610FE99F}">
      <dsp:nvSpPr>
        <dsp:cNvPr id="0" name=""/>
        <dsp:cNvSpPr/>
      </dsp:nvSpPr>
      <dsp:spPr>
        <a:xfrm>
          <a:off x="6326857" y="3798375"/>
          <a:ext cx="1183741" cy="1183741"/>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2AF36E-98E6-4531-83C9-62331473EA64}">
      <dsp:nvSpPr>
        <dsp:cNvPr id="0" name=""/>
        <dsp:cNvSpPr/>
      </dsp:nvSpPr>
      <dsp:spPr>
        <a:xfrm>
          <a:off x="5734986" y="4011449"/>
          <a:ext cx="2367483" cy="7575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Coordinatore tirocini formativi/formazione</a:t>
          </a:r>
          <a:endParaRPr lang="it-IT" sz="2100" kern="1200" dirty="0"/>
        </a:p>
      </dsp:txBody>
      <dsp:txXfrm>
        <a:off x="5734986" y="4011449"/>
        <a:ext cx="2367483" cy="757594"/>
      </dsp:txXfrm>
    </dsp:sp>
    <dsp:sp modelId="{C7CAFCA3-F66E-4C2A-B15F-78D3E54D4275}">
      <dsp:nvSpPr>
        <dsp:cNvPr id="0" name=""/>
        <dsp:cNvSpPr/>
      </dsp:nvSpPr>
      <dsp:spPr>
        <a:xfrm>
          <a:off x="9191512" y="3798375"/>
          <a:ext cx="1183741" cy="1183741"/>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DCA1E5-4350-4590-91DC-E25CC0E50F04}">
      <dsp:nvSpPr>
        <dsp:cNvPr id="0" name=""/>
        <dsp:cNvSpPr/>
      </dsp:nvSpPr>
      <dsp:spPr>
        <a:xfrm>
          <a:off x="9191512" y="3798375"/>
          <a:ext cx="1183741" cy="1183741"/>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397A71-31FA-408B-BC1A-9FA69EDD6F50}">
      <dsp:nvSpPr>
        <dsp:cNvPr id="0" name=""/>
        <dsp:cNvSpPr/>
      </dsp:nvSpPr>
      <dsp:spPr>
        <a:xfrm>
          <a:off x="8599641" y="4011449"/>
          <a:ext cx="2367483" cy="7575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Coordinatore fiera internazionale</a:t>
          </a:r>
          <a:endParaRPr lang="it-IT" sz="2100" kern="1200" dirty="0"/>
        </a:p>
      </dsp:txBody>
      <dsp:txXfrm>
        <a:off x="8599641" y="4011449"/>
        <a:ext cx="2367483" cy="757594"/>
      </dsp:txXfrm>
    </dsp:sp>
    <dsp:sp modelId="{BA062E6F-8ADE-48FF-95D9-2638DA04FEA7}">
      <dsp:nvSpPr>
        <dsp:cNvPr id="0" name=""/>
        <dsp:cNvSpPr/>
      </dsp:nvSpPr>
      <dsp:spPr>
        <a:xfrm>
          <a:off x="3462202" y="2117462"/>
          <a:ext cx="1183741" cy="1183741"/>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EA7162-61D9-446D-872D-C537D1B1600B}">
      <dsp:nvSpPr>
        <dsp:cNvPr id="0" name=""/>
        <dsp:cNvSpPr/>
      </dsp:nvSpPr>
      <dsp:spPr>
        <a:xfrm>
          <a:off x="3462202" y="2117462"/>
          <a:ext cx="1183741" cy="1183741"/>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D42E5-0BE0-4500-AFC5-B0687A88E76C}">
      <dsp:nvSpPr>
        <dsp:cNvPr id="0" name=""/>
        <dsp:cNvSpPr/>
      </dsp:nvSpPr>
      <dsp:spPr>
        <a:xfrm>
          <a:off x="2870331" y="2330536"/>
          <a:ext cx="2367483" cy="7575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Grruppo</a:t>
          </a:r>
          <a:r>
            <a:rPr lang="it-IT" sz="2100" kern="1200" dirty="0" smtClean="0"/>
            <a:t> tecnico</a:t>
          </a:r>
          <a:endParaRPr lang="it-IT" sz="2100" kern="1200" dirty="0"/>
        </a:p>
      </dsp:txBody>
      <dsp:txXfrm>
        <a:off x="2870331" y="2330536"/>
        <a:ext cx="2367483" cy="757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633D0-F72A-4884-8D6C-B19FF2A497E0}">
      <dsp:nvSpPr>
        <dsp:cNvPr id="0" name=""/>
        <dsp:cNvSpPr/>
      </dsp:nvSpPr>
      <dsp:spPr>
        <a:xfrm>
          <a:off x="1527134" y="1597622"/>
          <a:ext cx="966188" cy="96618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kern="1200" dirty="0" smtClean="0"/>
            <a:t>HUB </a:t>
          </a:r>
          <a:endParaRPr lang="it-IT" sz="2800" kern="1200" dirty="0"/>
        </a:p>
      </dsp:txBody>
      <dsp:txXfrm>
        <a:off x="1668629" y="1739117"/>
        <a:ext cx="683198" cy="683198"/>
      </dsp:txXfrm>
    </dsp:sp>
    <dsp:sp modelId="{15360C3D-97C1-4245-88D5-1BC6A0555F62}">
      <dsp:nvSpPr>
        <dsp:cNvPr id="0" name=""/>
        <dsp:cNvSpPr/>
      </dsp:nvSpPr>
      <dsp:spPr>
        <a:xfrm rot="16200000">
          <a:off x="1907559" y="1269886"/>
          <a:ext cx="205337" cy="2796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1938360" y="1356620"/>
        <a:ext cx="143736" cy="167799"/>
      </dsp:txXfrm>
    </dsp:sp>
    <dsp:sp modelId="{B88BE47B-320E-4BDB-ACF2-031F1FBDAF12}">
      <dsp:nvSpPr>
        <dsp:cNvPr id="0" name=""/>
        <dsp:cNvSpPr/>
      </dsp:nvSpPr>
      <dsp:spPr>
        <a:xfrm>
          <a:off x="1406360" y="2457"/>
          <a:ext cx="1207735" cy="120773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Rete per l’assistenza alla persona</a:t>
          </a:r>
          <a:endParaRPr lang="it-IT" sz="1300" kern="1200" dirty="0"/>
        </a:p>
      </dsp:txBody>
      <dsp:txXfrm>
        <a:off x="1583229" y="179326"/>
        <a:ext cx="853997" cy="853997"/>
      </dsp:txXfrm>
    </dsp:sp>
    <dsp:sp modelId="{609E15E2-C9F2-4182-890D-4087767B6444}">
      <dsp:nvSpPr>
        <dsp:cNvPr id="0" name=""/>
        <dsp:cNvSpPr/>
      </dsp:nvSpPr>
      <dsp:spPr>
        <a:xfrm rot="1800000">
          <a:off x="2488660" y="2276382"/>
          <a:ext cx="205337" cy="279665"/>
        </a:xfrm>
        <a:prstGeom prst="rightArrow">
          <a:avLst>
            <a:gd name="adj1" fmla="val 60000"/>
            <a:gd name="adj2" fmla="val 50000"/>
          </a:avLst>
        </a:prstGeom>
        <a:solidFill>
          <a:schemeClr val="accent5">
            <a:hueOff val="7693906"/>
            <a:satOff val="-2748"/>
            <a:lumOff val="4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2492786" y="2316915"/>
        <a:ext cx="143736" cy="167799"/>
      </dsp:txXfrm>
    </dsp:sp>
    <dsp:sp modelId="{173A1C40-D260-4D5C-8458-2EC8D636765E}">
      <dsp:nvSpPr>
        <dsp:cNvPr id="0" name=""/>
        <dsp:cNvSpPr/>
      </dsp:nvSpPr>
      <dsp:spPr>
        <a:xfrm>
          <a:off x="2683220" y="2214044"/>
          <a:ext cx="1207735" cy="1207735"/>
        </a:xfrm>
        <a:prstGeom prst="ellipse">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Taxi sociale</a:t>
          </a:r>
          <a:endParaRPr lang="it-IT" sz="1300" kern="1200" dirty="0"/>
        </a:p>
      </dsp:txBody>
      <dsp:txXfrm>
        <a:off x="2860089" y="2390913"/>
        <a:ext cx="853997" cy="853997"/>
      </dsp:txXfrm>
    </dsp:sp>
    <dsp:sp modelId="{A2C1AA09-9E5A-4FB0-8E50-FFBA01CD959A}">
      <dsp:nvSpPr>
        <dsp:cNvPr id="0" name=""/>
        <dsp:cNvSpPr/>
      </dsp:nvSpPr>
      <dsp:spPr>
        <a:xfrm rot="9000000">
          <a:off x="1326459" y="2276382"/>
          <a:ext cx="205337" cy="279665"/>
        </a:xfrm>
        <a:prstGeom prst="rightArrow">
          <a:avLst>
            <a:gd name="adj1" fmla="val 60000"/>
            <a:gd name="adj2" fmla="val 50000"/>
          </a:avLst>
        </a:prstGeom>
        <a:solidFill>
          <a:schemeClr val="accent5">
            <a:hueOff val="15387812"/>
            <a:satOff val="-5496"/>
            <a:lumOff val="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10800000">
        <a:off x="1383934" y="2316915"/>
        <a:ext cx="143736" cy="167799"/>
      </dsp:txXfrm>
    </dsp:sp>
    <dsp:sp modelId="{04AB1D6D-D496-4E89-8E76-D73C62A282D6}">
      <dsp:nvSpPr>
        <dsp:cNvPr id="0" name=""/>
        <dsp:cNvSpPr/>
      </dsp:nvSpPr>
      <dsp:spPr>
        <a:xfrm>
          <a:off x="129500" y="2214044"/>
          <a:ext cx="1207735" cy="1207735"/>
        </a:xfrm>
        <a:prstGeom prst="ellipse">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Punto informazioni multicanale</a:t>
          </a:r>
          <a:endParaRPr lang="it-IT" sz="1300" kern="1200" dirty="0"/>
        </a:p>
      </dsp:txBody>
      <dsp:txXfrm>
        <a:off x="306369" y="2390913"/>
        <a:ext cx="853997" cy="85399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BAD7C91-2F64-4A43-B23C-244ACE3CE83E}" type="datetimeFigureOut">
              <a:rPr lang="it-IT" smtClean="0"/>
              <a:t>31/10/2022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143604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BAD7C91-2F64-4A43-B23C-244ACE3CE83E}" type="datetimeFigureOut">
              <a:rPr lang="it-IT" smtClean="0"/>
              <a:t>31/10/2022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24858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BAD7C91-2F64-4A43-B23C-244ACE3CE83E}" type="datetimeFigureOut">
              <a:rPr lang="it-IT" smtClean="0"/>
              <a:t>31/10/2022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1660343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BAD7C91-2F64-4A43-B23C-244ACE3CE83E}" type="datetimeFigureOut">
              <a:rPr lang="it-IT" smtClean="0"/>
              <a:t>31/10/2022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8A99F79-73AC-46DE-8953-46124CAE4371}" type="slidenum">
              <a:rPr lang="it-IT" smtClean="0"/>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4753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BAD7C91-2F64-4A43-B23C-244ACE3CE83E}" type="datetimeFigureOut">
              <a:rPr lang="it-IT" smtClean="0"/>
              <a:t>31/10/2022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4227035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EBAD7C91-2F64-4A43-B23C-244ACE3CE83E}" type="datetimeFigureOut">
              <a:rPr lang="it-IT" smtClean="0"/>
              <a:t>31/10/2022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75226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EBAD7C91-2F64-4A43-B23C-244ACE3CE83E}" type="datetimeFigureOut">
              <a:rPr lang="it-IT" smtClean="0"/>
              <a:t>31/10/2022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136570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BAD7C91-2F64-4A43-B23C-244ACE3CE83E}" type="datetimeFigureOut">
              <a:rPr lang="it-IT" smtClean="0"/>
              <a:t>31/10/2022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3115957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BAD7C91-2F64-4A43-B23C-244ACE3CE83E}" type="datetimeFigureOut">
              <a:rPr lang="it-IT" smtClean="0"/>
              <a:t>31/10/2022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353568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BAD7C91-2F64-4A43-B23C-244ACE3CE83E}" type="datetimeFigureOut">
              <a:rPr lang="it-IT" smtClean="0"/>
              <a:t>31/10/2022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22813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BAD7C91-2F64-4A43-B23C-244ACE3CE83E}" type="datetimeFigureOut">
              <a:rPr lang="it-IT" smtClean="0"/>
              <a:t>31/10/2022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17775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BAD7C91-2F64-4A43-B23C-244ACE3CE83E}" type="datetimeFigureOut">
              <a:rPr lang="it-IT" smtClean="0"/>
              <a:t>31/10/2022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335994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BAD7C91-2F64-4A43-B23C-244ACE3CE83E}" type="datetimeFigureOut">
              <a:rPr lang="it-IT" smtClean="0"/>
              <a:t>31/10/2022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31505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BAD7C91-2F64-4A43-B23C-244ACE3CE83E}" type="datetimeFigureOut">
              <a:rPr lang="it-IT" smtClean="0"/>
              <a:t>31/10/2022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101181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BAD7C91-2F64-4A43-B23C-244ACE3CE83E}" type="datetimeFigureOut">
              <a:rPr lang="it-IT" smtClean="0"/>
              <a:t>31/10/2022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43372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BAD7C91-2F64-4A43-B23C-244ACE3CE83E}" type="datetimeFigureOut">
              <a:rPr lang="it-IT" smtClean="0"/>
              <a:t>31/10/2022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270061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BAD7C91-2F64-4A43-B23C-244ACE3CE83E}" type="datetimeFigureOut">
              <a:rPr lang="it-IT" smtClean="0"/>
              <a:t>31/10/2022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8A99F79-73AC-46DE-8953-46124CAE4371}" type="slidenum">
              <a:rPr lang="it-IT" smtClean="0"/>
              <a:t>‹N›</a:t>
            </a:fld>
            <a:endParaRPr lang="it-IT"/>
          </a:p>
        </p:txBody>
      </p:sp>
    </p:spTree>
    <p:extLst>
      <p:ext uri="{BB962C8B-B14F-4D97-AF65-F5344CB8AC3E}">
        <p14:creationId xmlns:p14="http://schemas.microsoft.com/office/powerpoint/2010/main" val="206444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BAD7C91-2F64-4A43-B23C-244ACE3CE83E}" type="datetimeFigureOut">
              <a:rPr lang="it-IT" smtClean="0"/>
              <a:t>31/10/2022</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8A99F79-73AC-46DE-8953-46124CAE4371}" type="slidenum">
              <a:rPr lang="it-IT" smtClean="0"/>
              <a:t>‹N›</a:t>
            </a:fld>
            <a:endParaRPr lang="it-IT"/>
          </a:p>
        </p:txBody>
      </p:sp>
    </p:spTree>
    <p:extLst>
      <p:ext uri="{BB962C8B-B14F-4D97-AF65-F5344CB8AC3E}">
        <p14:creationId xmlns:p14="http://schemas.microsoft.com/office/powerpoint/2010/main" val="1318526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disabilita.governo.it/media/1750/decreto-28-settembre-2021.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isabilita.governo.it/media/1661/testo-avviso-turismo-accessibile_def-signed.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0" y="1247775"/>
            <a:ext cx="12192001" cy="3863792"/>
            <a:chOff x="-1" y="747078"/>
            <a:chExt cx="12192001" cy="4294821"/>
          </a:xfrm>
        </p:grpSpPr>
        <p:pic>
          <p:nvPicPr>
            <p:cNvPr id="4" name="Immagine 3"/>
            <p:cNvPicPr>
              <a:picLocks noChangeAspect="1"/>
            </p:cNvPicPr>
            <p:nvPr/>
          </p:nvPicPr>
          <p:blipFill rotWithShape="1">
            <a:blip r:embed="rId2"/>
            <a:srcRect l="91" t="14816" r="57964" b="70371"/>
            <a:stretch/>
          </p:blipFill>
          <p:spPr>
            <a:xfrm>
              <a:off x="-1" y="747078"/>
              <a:ext cx="12192001" cy="2422035"/>
            </a:xfrm>
            <a:prstGeom prst="rect">
              <a:avLst/>
            </a:prstGeom>
          </p:spPr>
        </p:pic>
        <p:pic>
          <p:nvPicPr>
            <p:cNvPr id="5" name="Immagine 4"/>
            <p:cNvPicPr>
              <a:picLocks noChangeAspect="1"/>
            </p:cNvPicPr>
            <p:nvPr/>
          </p:nvPicPr>
          <p:blipFill rotWithShape="1">
            <a:blip r:embed="rId3"/>
            <a:srcRect l="11806" t="40864" r="19097" b="48765"/>
            <a:stretch/>
          </p:blipFill>
          <p:spPr>
            <a:xfrm>
              <a:off x="203200" y="4072666"/>
              <a:ext cx="11480800" cy="969233"/>
            </a:xfrm>
            <a:prstGeom prst="rect">
              <a:avLst/>
            </a:prstGeom>
          </p:spPr>
        </p:pic>
      </p:grpSp>
      <p:sp>
        <p:nvSpPr>
          <p:cNvPr id="2" name="Rettangolo 1"/>
          <p:cNvSpPr/>
          <p:nvPr/>
        </p:nvSpPr>
        <p:spPr>
          <a:xfrm>
            <a:off x="284578" y="5203763"/>
            <a:ext cx="3018775" cy="369332"/>
          </a:xfrm>
          <a:prstGeom prst="rect">
            <a:avLst/>
          </a:prstGeom>
        </p:spPr>
        <p:txBody>
          <a:bodyPr wrap="none">
            <a:spAutoFit/>
          </a:bodyPr>
          <a:lstStyle/>
          <a:p>
            <a:r>
              <a:rPr lang="it-IT" dirty="0">
                <a:solidFill>
                  <a:srgbClr val="0066CC"/>
                </a:solidFill>
                <a:latin typeface="Titillium Web"/>
                <a:hlinkClick r:id="rId4"/>
              </a:rPr>
              <a:t>Decreto 28 Settembre 2021</a:t>
            </a:r>
            <a:endParaRPr lang="it-IT" dirty="0"/>
          </a:p>
        </p:txBody>
      </p:sp>
      <p:sp>
        <p:nvSpPr>
          <p:cNvPr id="3" name="Rettangolo 2"/>
          <p:cNvSpPr/>
          <p:nvPr/>
        </p:nvSpPr>
        <p:spPr>
          <a:xfrm>
            <a:off x="284578" y="5573095"/>
            <a:ext cx="11399423" cy="369332"/>
          </a:xfrm>
          <a:prstGeom prst="rect">
            <a:avLst/>
          </a:prstGeom>
        </p:spPr>
        <p:txBody>
          <a:bodyPr wrap="square">
            <a:spAutoFit/>
          </a:bodyPr>
          <a:lstStyle/>
          <a:p>
            <a:r>
              <a:rPr lang="it-IT" dirty="0" smtClean="0"/>
              <a:t>Contributo concesso di </a:t>
            </a:r>
            <a:r>
              <a:rPr lang="it-IT" b="1" dirty="0" smtClean="0"/>
              <a:t>1.200.000,00 euro </a:t>
            </a:r>
            <a:r>
              <a:rPr lang="it-IT" dirty="0" smtClean="0"/>
              <a:t>alle Regioni con popolazione inferiore a 3 milioni di abitanti.</a:t>
            </a:r>
            <a:endParaRPr lang="it-IT" dirty="0"/>
          </a:p>
        </p:txBody>
      </p:sp>
    </p:spTree>
    <p:extLst>
      <p:ext uri="{BB962C8B-B14F-4D97-AF65-F5344CB8AC3E}">
        <p14:creationId xmlns:p14="http://schemas.microsoft.com/office/powerpoint/2010/main" val="2492051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15625" t="19877" r="8889" b="8765"/>
          <a:stretch/>
        </p:blipFill>
        <p:spPr>
          <a:xfrm>
            <a:off x="0" y="249654"/>
            <a:ext cx="12192000" cy="6482958"/>
          </a:xfrm>
          <a:prstGeom prst="rect">
            <a:avLst/>
          </a:prstGeom>
        </p:spPr>
      </p:pic>
    </p:spTree>
    <p:extLst>
      <p:ext uri="{BB962C8B-B14F-4D97-AF65-F5344CB8AC3E}">
        <p14:creationId xmlns:p14="http://schemas.microsoft.com/office/powerpoint/2010/main" val="1025131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azioni</a:t>
            </a:r>
            <a:endParaRPr lang="it-IT" dirty="0"/>
          </a:p>
        </p:txBody>
      </p:sp>
      <p:sp>
        <p:nvSpPr>
          <p:cNvPr id="3" name="Segnaposto contenuto 2"/>
          <p:cNvSpPr>
            <a:spLocks noGrp="1"/>
          </p:cNvSpPr>
          <p:nvPr>
            <p:ph sz="quarter" idx="13"/>
          </p:nvPr>
        </p:nvSpPr>
        <p:spPr/>
        <p:txBody>
          <a:bodyPr>
            <a:normAutofit fontScale="92500" lnSpcReduction="20000"/>
          </a:bodyPr>
          <a:lstStyle/>
          <a:p>
            <a:r>
              <a:rPr lang="it-IT" dirty="0"/>
              <a:t>Azione 1. Project Management e Gruppo Tecnico-Scientifico (GTS) 	</a:t>
            </a:r>
          </a:p>
          <a:p>
            <a:r>
              <a:rPr lang="it-IT" dirty="0"/>
              <a:t>AZIONE 2. ISTITUZIONE HUB TERRITORIALI 	</a:t>
            </a:r>
          </a:p>
          <a:p>
            <a:r>
              <a:rPr lang="it-IT" dirty="0"/>
              <a:t>AZIONE 3. AGGIORNAMENTO PROFESSIONALE 	</a:t>
            </a:r>
          </a:p>
          <a:p>
            <a:r>
              <a:rPr lang="it-IT" dirty="0"/>
              <a:t>AZIONE 4. COMUNICAZIONE ONLINE, PROMOZIONE TURISTICA, AUGMENTED REALITY 	</a:t>
            </a:r>
          </a:p>
          <a:p>
            <a:r>
              <a:rPr lang="it-IT" dirty="0"/>
              <a:t>AZIONE 5. INCLUSIONE LAVORATIVA – TIROCINI FORMATIVI 	</a:t>
            </a:r>
          </a:p>
          <a:p>
            <a:r>
              <a:rPr lang="it-IT" dirty="0"/>
              <a:t>AZIONE 6. ADEGUAMENTO STRUTTURE CON INVESTIMENTI DIRETTI. 	</a:t>
            </a:r>
          </a:p>
          <a:p>
            <a:r>
              <a:rPr lang="it-IT" dirty="0"/>
              <a:t>AZIONE 7. PARTECIPAZIONE A EVENTI DI PROMOZIONE TURISTICA 	</a:t>
            </a:r>
          </a:p>
          <a:p>
            <a:r>
              <a:rPr lang="it-IT" dirty="0"/>
              <a:t>AZIONE 8. INFORMAZIONE E DISSEMINAZIONE DEI RISULTATI 	</a:t>
            </a:r>
          </a:p>
          <a:p>
            <a:endParaRPr lang="it-IT" dirty="0"/>
          </a:p>
        </p:txBody>
      </p:sp>
    </p:spTree>
    <p:extLst>
      <p:ext uri="{BB962C8B-B14F-4D97-AF65-F5344CB8AC3E}">
        <p14:creationId xmlns:p14="http://schemas.microsoft.com/office/powerpoint/2010/main" val="1483323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AZIONE 1. PROJECT MANAGEMENT E GRUPPO TECNICO-SCIENTIFICO (GTS)</a:t>
            </a:r>
            <a:endParaRPr lang="it-IT" dirty="0"/>
          </a:p>
        </p:txBody>
      </p:sp>
    </p:spTree>
    <p:extLst>
      <p:ext uri="{BB962C8B-B14F-4D97-AF65-F5344CB8AC3E}">
        <p14:creationId xmlns:p14="http://schemas.microsoft.com/office/powerpoint/2010/main" val="4014686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4403" y="0"/>
            <a:ext cx="10364451" cy="2130788"/>
          </a:xfrm>
        </p:spPr>
        <p:txBody>
          <a:bodyPr>
            <a:normAutofit/>
          </a:bodyPr>
          <a:lstStyle/>
          <a:p>
            <a:r>
              <a:rPr lang="it-IT" dirty="0" smtClean="0"/>
              <a:t>La </a:t>
            </a:r>
            <a:r>
              <a:rPr lang="it-IT" dirty="0" err="1" smtClean="0"/>
              <a:t>governance</a:t>
            </a:r>
            <a:endParaRPr lang="it-IT" dirty="0"/>
          </a:p>
        </p:txBody>
      </p:sp>
      <p:graphicFrame>
        <p:nvGraphicFramePr>
          <p:cNvPr id="4" name="Diagramma 3"/>
          <p:cNvGraphicFramePr/>
          <p:nvPr>
            <p:extLst>
              <p:ext uri="{D42A27DB-BD31-4B8C-83A1-F6EECF244321}">
                <p14:modId xmlns:p14="http://schemas.microsoft.com/office/powerpoint/2010/main" val="296530326"/>
              </p:ext>
            </p:extLst>
          </p:nvPr>
        </p:nvGraphicFramePr>
        <p:xfrm>
          <a:off x="740227" y="1439333"/>
          <a:ext cx="109728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8501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3"/>
          </p:nvPr>
        </p:nvSpPr>
        <p:spPr>
          <a:xfrm>
            <a:off x="239485" y="1620871"/>
            <a:ext cx="11713029" cy="3424107"/>
          </a:xfrm>
        </p:spPr>
        <p:txBody>
          <a:bodyPr>
            <a:noAutofit/>
          </a:bodyPr>
          <a:lstStyle/>
          <a:p>
            <a:pPr marL="0" indent="0">
              <a:buNone/>
            </a:pPr>
            <a:r>
              <a:rPr lang="it-IT" sz="1800" dirty="0"/>
              <a:t>Per perseguire </a:t>
            </a:r>
            <a:r>
              <a:rPr lang="it-IT" sz="1800" dirty="0" smtClean="0"/>
              <a:t>gli </a:t>
            </a:r>
            <a:r>
              <a:rPr lang="it-IT" sz="1800" dirty="0"/>
              <a:t>obiettivi è fondamentale la creazione di un modello organizzativo complesso. Un modello operativo di tipo top-down dove all’apice vi è un Tavolo Tecnico costituito da: esperti individuati dalla Regione Basilicata (interni) ed esperti (esterni) individuati dai restanti partner di </a:t>
            </a:r>
            <a:r>
              <a:rPr lang="it-IT" sz="1800" dirty="0" smtClean="0"/>
              <a:t>progetto.</a:t>
            </a:r>
          </a:p>
          <a:p>
            <a:pPr marL="0" indent="0">
              <a:buNone/>
            </a:pPr>
            <a:r>
              <a:rPr lang="it-IT" sz="1800" dirty="0" smtClean="0"/>
              <a:t> </a:t>
            </a:r>
            <a:r>
              <a:rPr lang="it-IT" sz="1800" dirty="0"/>
              <a:t>Tale gruppo deve necessariamente rispondere a tali requisiti: </a:t>
            </a:r>
          </a:p>
          <a:p>
            <a:r>
              <a:rPr lang="it-IT" sz="1800" dirty="0" smtClean="0"/>
              <a:t>essere </a:t>
            </a:r>
            <a:r>
              <a:rPr lang="it-IT" sz="1800" dirty="0"/>
              <a:t>esperti di amministrazione pubblica per l’espletamento di bandi e avvisi pubblici per erogare fondi destinati all’adeguamento delle strutture ospitanti. Tali esperti dovranno essere risorse interne della Regione Basilicata (P.O. della Direzione Generale Per Lo Sviluppo Economico, Il Lavoro E I </a:t>
            </a:r>
            <a:r>
              <a:rPr lang="it-IT" sz="1800" dirty="0" err="1"/>
              <a:t>Serv</a:t>
            </a:r>
            <a:r>
              <a:rPr lang="it-IT" sz="1800" dirty="0"/>
              <a:t>. Alla </a:t>
            </a:r>
            <a:r>
              <a:rPr lang="it-IT" sz="1800" dirty="0" err="1"/>
              <a:t>Comunita'</a:t>
            </a:r>
            <a:r>
              <a:rPr lang="it-IT" sz="1800" dirty="0"/>
              <a:t>); </a:t>
            </a:r>
          </a:p>
          <a:p>
            <a:r>
              <a:rPr lang="it-IT" sz="1800" dirty="0" smtClean="0"/>
              <a:t>essere </a:t>
            </a:r>
            <a:r>
              <a:rPr lang="it-IT" sz="1800" dirty="0"/>
              <a:t>esperti di </a:t>
            </a:r>
            <a:r>
              <a:rPr lang="it-IT" sz="1800" dirty="0" err="1"/>
              <a:t>project</a:t>
            </a:r>
            <a:r>
              <a:rPr lang="it-IT" sz="1800" dirty="0"/>
              <a:t> management per percorsi formativi e di inserimento lavorativo di persone con disabilità; </a:t>
            </a:r>
          </a:p>
          <a:p>
            <a:r>
              <a:rPr lang="it-IT" sz="1800" dirty="0" smtClean="0"/>
              <a:t>essere </a:t>
            </a:r>
            <a:r>
              <a:rPr lang="it-IT" sz="1800" dirty="0"/>
              <a:t>esperti di inclusione sociale e lavorativa di persone con disabilità, con particolare </a:t>
            </a:r>
            <a:r>
              <a:rPr lang="it-IT" sz="1800" dirty="0" err="1"/>
              <a:t>know</a:t>
            </a:r>
            <a:r>
              <a:rPr lang="it-IT" sz="1800" dirty="0"/>
              <a:t> </a:t>
            </a:r>
            <a:r>
              <a:rPr lang="it-IT" sz="1800" dirty="0" err="1"/>
              <a:t>how</a:t>
            </a:r>
            <a:r>
              <a:rPr lang="it-IT" sz="1800" dirty="0"/>
              <a:t> sulla valutazione della qualità dei servizi e studi/ricerche sul tema della disabilità e processi di inclusione. </a:t>
            </a:r>
          </a:p>
          <a:p>
            <a:pPr marL="0" indent="0">
              <a:buNone/>
            </a:pPr>
            <a:endParaRPr lang="it-IT" sz="1400" dirty="0"/>
          </a:p>
        </p:txBody>
      </p:sp>
      <p:sp>
        <p:nvSpPr>
          <p:cNvPr id="5" name="Titolo 4"/>
          <p:cNvSpPr>
            <a:spLocks noGrp="1"/>
          </p:cNvSpPr>
          <p:nvPr>
            <p:ph type="title"/>
          </p:nvPr>
        </p:nvSpPr>
        <p:spPr>
          <a:xfrm>
            <a:off x="913773" y="24694"/>
            <a:ext cx="10364451" cy="1596177"/>
          </a:xfrm>
        </p:spPr>
        <p:txBody>
          <a:bodyPr/>
          <a:lstStyle/>
          <a:p>
            <a:r>
              <a:rPr lang="it-IT" dirty="0" smtClean="0"/>
              <a:t>coordinamento</a:t>
            </a:r>
            <a:endParaRPr lang="it-IT" dirty="0"/>
          </a:p>
        </p:txBody>
      </p:sp>
    </p:spTree>
    <p:extLst>
      <p:ext uri="{BB962C8B-B14F-4D97-AF65-F5344CB8AC3E}">
        <p14:creationId xmlns:p14="http://schemas.microsoft.com/office/powerpoint/2010/main" val="2168656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3"/>
          </p:nvPr>
        </p:nvSpPr>
        <p:spPr>
          <a:xfrm>
            <a:off x="239485" y="1620871"/>
            <a:ext cx="11713029" cy="3424107"/>
          </a:xfrm>
        </p:spPr>
        <p:txBody>
          <a:bodyPr>
            <a:noAutofit/>
          </a:bodyPr>
          <a:lstStyle/>
          <a:p>
            <a:pPr marL="0" indent="0">
              <a:buNone/>
            </a:pPr>
            <a:r>
              <a:rPr lang="it-IT" sz="1400" dirty="0"/>
              <a:t>Il Tavolo tecnico ha il compito di: </a:t>
            </a:r>
          </a:p>
          <a:p>
            <a:r>
              <a:rPr lang="it-IT" sz="1400" dirty="0" smtClean="0"/>
              <a:t>condurre </a:t>
            </a:r>
            <a:r>
              <a:rPr lang="it-IT" sz="1400" dirty="0"/>
              <a:t>un’analisi sulle principali criticità del sistema di accoglienza turistica nel rispetto della logica dell’accessibilità universale; </a:t>
            </a:r>
          </a:p>
          <a:p>
            <a:r>
              <a:rPr lang="it-IT" sz="1400" dirty="0" smtClean="0"/>
              <a:t>realizzare </a:t>
            </a:r>
            <a:r>
              <a:rPr lang="it-IT" sz="1400" dirty="0"/>
              <a:t>linee guida che dovranno contenere i criteri di accessibilità (oltre al rispetto della normativa vigente) al fine di certificare le strutture con il marchio appositamente dedicato; </a:t>
            </a:r>
          </a:p>
          <a:p>
            <a:r>
              <a:rPr lang="it-IT" sz="1400" dirty="0" smtClean="0"/>
              <a:t>predisporre </a:t>
            </a:r>
            <a:r>
              <a:rPr lang="it-IT" sz="1400" dirty="0"/>
              <a:t>l’emanazione di avvisi pubblici e bandi per l’erogazione di risorse economiche in grado di consentire l’adeguamento di strutture ricettizie del territorio; </a:t>
            </a:r>
          </a:p>
          <a:p>
            <a:r>
              <a:rPr lang="it-IT" sz="1400" dirty="0" smtClean="0"/>
              <a:t>verificare </a:t>
            </a:r>
            <a:r>
              <a:rPr lang="it-IT" sz="1400" dirty="0"/>
              <a:t>l’efficienza dell’adeguamento di tali strutture; </a:t>
            </a:r>
          </a:p>
          <a:p>
            <a:r>
              <a:rPr lang="it-IT" sz="1400" dirty="0" smtClean="0"/>
              <a:t>monitorare </a:t>
            </a:r>
            <a:r>
              <a:rPr lang="it-IT" sz="1400" dirty="0"/>
              <a:t>l’intero progetto e valutare l’impatto che esso ha sul territorio. </a:t>
            </a:r>
          </a:p>
          <a:p>
            <a:pPr marL="0" indent="0">
              <a:buNone/>
            </a:pPr>
            <a:endParaRPr lang="it-IT" sz="1400" dirty="0"/>
          </a:p>
          <a:p>
            <a:pPr marL="0" indent="0">
              <a:buNone/>
            </a:pPr>
            <a:r>
              <a:rPr lang="it-IT" sz="1400" dirty="0" smtClean="0"/>
              <a:t>Inoltre</a:t>
            </a:r>
            <a:r>
              <a:rPr lang="it-IT" sz="1400" dirty="0"/>
              <a:t>, dovrà istituire un logo/marchio di qualità che, alla luce delle linee guida e il quadro normativo vigente, dovrà essere in grado di certificare le strutture che hanno specifici requisiti al fine di rientrare in un network locale di “</a:t>
            </a:r>
            <a:r>
              <a:rPr lang="it-IT" sz="1400" dirty="0" err="1"/>
              <a:t>access</a:t>
            </a:r>
            <a:r>
              <a:rPr lang="it-IT" sz="1400" dirty="0"/>
              <a:t> for </a:t>
            </a:r>
            <a:r>
              <a:rPr lang="it-IT" sz="1400" dirty="0" err="1"/>
              <a:t>all</a:t>
            </a:r>
            <a:r>
              <a:rPr lang="it-IT" sz="1400" dirty="0"/>
              <a:t>”. La concessione del logo sarà gratuita e rilasciata soltanto dall’organismo predisposto, individuato tra i partner di progetto. </a:t>
            </a:r>
          </a:p>
          <a:p>
            <a:pPr marL="0" indent="0">
              <a:buNone/>
            </a:pPr>
            <a:r>
              <a:rPr lang="it-IT" sz="1400" dirty="0"/>
              <a:t>In ultimo, il gruppo tecnico ha il compito di supervisionare gli “Hub ” territoriali (di seguito definiti) per una corretta ed adeguata funzione.</a:t>
            </a:r>
            <a:endParaRPr lang="it-IT" sz="1400" dirty="0"/>
          </a:p>
        </p:txBody>
      </p:sp>
      <p:sp>
        <p:nvSpPr>
          <p:cNvPr id="5" name="Titolo 4"/>
          <p:cNvSpPr>
            <a:spLocks noGrp="1"/>
          </p:cNvSpPr>
          <p:nvPr>
            <p:ph type="title"/>
          </p:nvPr>
        </p:nvSpPr>
        <p:spPr>
          <a:xfrm>
            <a:off x="913773" y="24694"/>
            <a:ext cx="10364451" cy="1596177"/>
          </a:xfrm>
        </p:spPr>
        <p:txBody>
          <a:bodyPr/>
          <a:lstStyle/>
          <a:p>
            <a:r>
              <a:rPr lang="it-IT" dirty="0" smtClean="0"/>
              <a:t>Tavolo tecnico</a:t>
            </a:r>
            <a:endParaRPr lang="it-IT" dirty="0"/>
          </a:p>
        </p:txBody>
      </p:sp>
    </p:spTree>
    <p:extLst>
      <p:ext uri="{BB962C8B-B14F-4D97-AF65-F5344CB8AC3E}">
        <p14:creationId xmlns:p14="http://schemas.microsoft.com/office/powerpoint/2010/main" val="624208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3"/>
          </p:nvPr>
        </p:nvSpPr>
        <p:spPr>
          <a:xfrm>
            <a:off x="239485" y="1620871"/>
            <a:ext cx="11713029" cy="3424107"/>
          </a:xfrm>
        </p:spPr>
        <p:txBody>
          <a:bodyPr>
            <a:noAutofit/>
          </a:bodyPr>
          <a:lstStyle/>
          <a:p>
            <a:pPr marL="0" indent="0">
              <a:buNone/>
            </a:pPr>
            <a:r>
              <a:rPr lang="it-IT" sz="1800" dirty="0"/>
              <a:t>Il modello organizzativo prevede che per ogni azione vi sia un coordinatore in grado di: </a:t>
            </a:r>
          </a:p>
          <a:p>
            <a:r>
              <a:rPr lang="it-IT" sz="1800" dirty="0" smtClean="0"/>
              <a:t>gestire </a:t>
            </a:r>
            <a:r>
              <a:rPr lang="it-IT" sz="1800" dirty="0"/>
              <a:t>le risorse umane relative alle specifiche attività progettuali; </a:t>
            </a:r>
          </a:p>
          <a:p>
            <a:r>
              <a:rPr lang="it-IT" sz="1800" dirty="0" smtClean="0"/>
              <a:t>interfacciarsi </a:t>
            </a:r>
            <a:r>
              <a:rPr lang="it-IT" sz="1800" dirty="0"/>
              <a:t>con il Gruppo Tecnico e partecipare agli incontri di programmazione; </a:t>
            </a:r>
          </a:p>
          <a:p>
            <a:r>
              <a:rPr lang="it-IT" sz="1800" dirty="0" smtClean="0"/>
              <a:t>condurre </a:t>
            </a:r>
            <a:r>
              <a:rPr lang="it-IT" sz="1800" dirty="0"/>
              <a:t>analisi sulla qualità del servizio erogato; </a:t>
            </a:r>
          </a:p>
          <a:p>
            <a:r>
              <a:rPr lang="it-IT" sz="1800" dirty="0" smtClean="0"/>
              <a:t>predisporre </a:t>
            </a:r>
            <a:r>
              <a:rPr lang="it-IT" sz="1800" dirty="0"/>
              <a:t>report periodici. </a:t>
            </a:r>
          </a:p>
          <a:p>
            <a:pPr marL="0" indent="0">
              <a:buNone/>
            </a:pPr>
            <a:endParaRPr lang="it-IT" sz="1800" dirty="0"/>
          </a:p>
          <a:p>
            <a:pPr marL="0" indent="0">
              <a:buNone/>
            </a:pPr>
            <a:r>
              <a:rPr lang="it-IT" sz="1800" dirty="0" smtClean="0"/>
              <a:t>I </a:t>
            </a:r>
            <a:r>
              <a:rPr lang="it-IT" sz="1800" dirty="0"/>
              <a:t>Coordinatori previsti sono: </a:t>
            </a:r>
          </a:p>
          <a:p>
            <a:r>
              <a:rPr lang="it-IT" sz="1800" dirty="0" smtClean="0"/>
              <a:t>Coordinatore </a:t>
            </a:r>
            <a:r>
              <a:rPr lang="it-IT" sz="1800" dirty="0"/>
              <a:t>degli </a:t>
            </a:r>
            <a:r>
              <a:rPr lang="it-IT" sz="1800" dirty="0" err="1"/>
              <a:t>hub</a:t>
            </a:r>
            <a:r>
              <a:rPr lang="it-IT" sz="1800" dirty="0"/>
              <a:t> territoriali; </a:t>
            </a:r>
          </a:p>
          <a:p>
            <a:r>
              <a:rPr lang="it-IT" sz="1800" dirty="0" smtClean="0"/>
              <a:t>Coordinatore </a:t>
            </a:r>
            <a:r>
              <a:rPr lang="it-IT" sz="1800" dirty="0"/>
              <a:t>della comunicazione; </a:t>
            </a:r>
          </a:p>
          <a:p>
            <a:r>
              <a:rPr lang="it-IT" sz="1800" dirty="0" smtClean="0"/>
              <a:t>Coordinatore </a:t>
            </a:r>
            <a:r>
              <a:rPr lang="it-IT" sz="1800" dirty="0"/>
              <a:t>dei tirocini formativi e formazione/aggiornamento professionale; </a:t>
            </a:r>
          </a:p>
          <a:p>
            <a:r>
              <a:rPr lang="it-IT" sz="1800" dirty="0" smtClean="0"/>
              <a:t>Coordinatore </a:t>
            </a:r>
            <a:r>
              <a:rPr lang="it-IT" sz="1800" dirty="0"/>
              <a:t>della prima fiera internazionale sul turismo accessibile in Basilicata. </a:t>
            </a:r>
          </a:p>
          <a:p>
            <a:pPr marL="0" indent="0">
              <a:buNone/>
            </a:pPr>
            <a:endParaRPr lang="it-IT" sz="1400" dirty="0"/>
          </a:p>
        </p:txBody>
      </p:sp>
      <p:sp>
        <p:nvSpPr>
          <p:cNvPr id="5" name="Titolo 4"/>
          <p:cNvSpPr>
            <a:spLocks noGrp="1"/>
          </p:cNvSpPr>
          <p:nvPr>
            <p:ph type="title"/>
          </p:nvPr>
        </p:nvSpPr>
        <p:spPr>
          <a:xfrm>
            <a:off x="913773" y="24694"/>
            <a:ext cx="10364451" cy="1596177"/>
          </a:xfrm>
        </p:spPr>
        <p:txBody>
          <a:bodyPr/>
          <a:lstStyle/>
          <a:p>
            <a:r>
              <a:rPr lang="it-IT" dirty="0" smtClean="0"/>
              <a:t>Coordinatori delle azioni</a:t>
            </a:r>
            <a:endParaRPr lang="it-IT" dirty="0"/>
          </a:p>
        </p:txBody>
      </p:sp>
    </p:spTree>
    <p:extLst>
      <p:ext uri="{BB962C8B-B14F-4D97-AF65-F5344CB8AC3E}">
        <p14:creationId xmlns:p14="http://schemas.microsoft.com/office/powerpoint/2010/main" val="406144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AZIONE 2. ISTITUZIONE HUB TERRITORIALI </a:t>
            </a:r>
            <a:endParaRPr lang="it-IT" dirty="0"/>
          </a:p>
        </p:txBody>
      </p:sp>
      <p:sp>
        <p:nvSpPr>
          <p:cNvPr id="3" name="Segnaposto contenuto 2"/>
          <p:cNvSpPr>
            <a:spLocks noGrp="1"/>
          </p:cNvSpPr>
          <p:nvPr>
            <p:ph sz="quarter" idx="13"/>
          </p:nvPr>
        </p:nvSpPr>
        <p:spPr/>
        <p:txBody>
          <a:bodyPr>
            <a:normAutofit fontScale="62500" lnSpcReduction="20000"/>
          </a:bodyPr>
          <a:lstStyle/>
          <a:p>
            <a:pPr marL="0" indent="0">
              <a:buNone/>
            </a:pPr>
            <a:r>
              <a:rPr lang="it-IT" dirty="0"/>
              <a:t>Gli “HUB” sono dei </a:t>
            </a:r>
            <a:r>
              <a:rPr lang="it-IT" b="1" dirty="0"/>
              <a:t>punti informativi, servizio accompagnamento e orientamento ai servizi sanitari</a:t>
            </a:r>
            <a:r>
              <a:rPr lang="it-IT" dirty="0"/>
              <a:t>. </a:t>
            </a:r>
            <a:endParaRPr lang="it-IT" dirty="0" smtClean="0"/>
          </a:p>
          <a:p>
            <a:pPr marL="0" indent="0">
              <a:buNone/>
            </a:pPr>
            <a:r>
              <a:rPr lang="it-IT" dirty="0" smtClean="0"/>
              <a:t>i </a:t>
            </a:r>
            <a:r>
              <a:rPr lang="it-IT" dirty="0"/>
              <a:t>fatto il turista ha la possibilità di ottenere informazioni relativi ai servizi pubblici e privati del territorio; strutture alberghiere, luoghi culturali, sportivi, di culto, ricreativi e di ristoro del Metapontino e dell’intera Basilicata. Tali informazioni potranno essere fornite attraverso materiale cartaceo predisposto in multilingue e in linguaggi accessibili (Braille e Comunicazione Aumentativa e Alternativa). In tali spazi vi opereranno figure professionali adeguatamente formate e con esperienza nell’uso di lingue straniere (per turisti che non parlano italiano) e nella LIS (Lingua Italiana dei Segni). </a:t>
            </a:r>
          </a:p>
          <a:p>
            <a:pPr marL="0" indent="0">
              <a:buNone/>
            </a:pPr>
            <a:r>
              <a:rPr lang="it-IT" dirty="0"/>
              <a:t>Gli Hub territoriali saranno posti in due comuni della costa jonica lucana e con maggiore flusso turistico, disposti nei comuni di Policoro e Bernalda (località Metaponto). </a:t>
            </a:r>
          </a:p>
          <a:p>
            <a:pPr marL="0" indent="0">
              <a:buNone/>
            </a:pPr>
            <a:r>
              <a:rPr lang="it-IT" dirty="0"/>
              <a:t>Gli Hub territoriali prevedono la presenza di un servizio di taxi sociale affinché il turista con specifici bisogni sia in grado di spostarsi sul territorio con un mezzo adeguato alle proprie esigenze psico-fisica e, soprattutto, con personale adeguatamente formato. I taxi sociali saranno acquistati (o eventualmente noleggiati, a seconda della convenienza) con i fondi del progetto e gestiti dalle associazioni aderenti alla FISH lucana. Infatti, quest’azione è gestita congiuntamente da FISH e QUM coop. </a:t>
            </a:r>
            <a:r>
              <a:rPr lang="it-IT" dirty="0" err="1"/>
              <a:t>Soc</a:t>
            </a:r>
            <a:r>
              <a:rPr lang="it-IT" dirty="0"/>
              <a:t>. (quest’ultima ha il compito di coordinare). </a:t>
            </a:r>
            <a:endParaRPr lang="it-IT" dirty="0"/>
          </a:p>
        </p:txBody>
      </p:sp>
    </p:spTree>
    <p:extLst>
      <p:ext uri="{BB962C8B-B14F-4D97-AF65-F5344CB8AC3E}">
        <p14:creationId xmlns:p14="http://schemas.microsoft.com/office/powerpoint/2010/main" val="3194313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a:t>
            </a:r>
            <a:r>
              <a:rPr lang="it-IT" dirty="0" err="1" smtClean="0"/>
              <a:t>hub</a:t>
            </a:r>
            <a:r>
              <a:rPr lang="it-IT" dirty="0" smtClean="0"/>
              <a:t> territoriali (n.2)</a:t>
            </a:r>
            <a:endParaRPr lang="it-IT" dirty="0"/>
          </a:p>
        </p:txBody>
      </p:sp>
      <p:graphicFrame>
        <p:nvGraphicFramePr>
          <p:cNvPr id="4" name="Segnaposto contenuto 3"/>
          <p:cNvGraphicFramePr>
            <a:graphicFrameLocks noGrp="1"/>
          </p:cNvGraphicFramePr>
          <p:nvPr>
            <p:ph sz="quarter" idx="13"/>
            <p:extLst>
              <p:ext uri="{D42A27DB-BD31-4B8C-83A1-F6EECF244321}">
                <p14:modId xmlns:p14="http://schemas.microsoft.com/office/powerpoint/2010/main" val="2785446549"/>
              </p:ext>
            </p:extLst>
          </p:nvPr>
        </p:nvGraphicFramePr>
        <p:xfrm>
          <a:off x="914400" y="2366963"/>
          <a:ext cx="4020457"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5675085" y="2366963"/>
            <a:ext cx="6096000" cy="2800767"/>
          </a:xfrm>
          <a:prstGeom prst="rect">
            <a:avLst/>
          </a:prstGeom>
        </p:spPr>
        <p:txBody>
          <a:bodyPr>
            <a:spAutoFit/>
          </a:bodyPr>
          <a:lstStyle/>
          <a:p>
            <a:endParaRPr lang="it-IT" sz="3200" dirty="0">
              <a:solidFill>
                <a:srgbClr val="000000"/>
              </a:solidFill>
              <a:latin typeface="Verdana" panose="020B0604030504040204" pitchFamily="34" charset="0"/>
            </a:endParaRPr>
          </a:p>
          <a:p>
            <a:r>
              <a:rPr lang="it-IT" dirty="0">
                <a:solidFill>
                  <a:srgbClr val="000000"/>
                </a:solidFill>
                <a:latin typeface="Verdana" panose="020B0604030504040204" pitchFamily="34" charset="0"/>
              </a:rPr>
              <a:t>N.1 coordinatore dell’azione (fornito dalla Coop. </a:t>
            </a:r>
            <a:r>
              <a:rPr lang="it-IT" dirty="0" err="1">
                <a:solidFill>
                  <a:srgbClr val="000000"/>
                </a:solidFill>
                <a:latin typeface="Verdana" panose="020B0604030504040204" pitchFamily="34" charset="0"/>
              </a:rPr>
              <a:t>Soc</a:t>
            </a:r>
            <a:r>
              <a:rPr lang="it-IT" dirty="0">
                <a:solidFill>
                  <a:srgbClr val="000000"/>
                </a:solidFill>
                <a:latin typeface="Verdana" panose="020B0604030504040204" pitchFamily="34" charset="0"/>
              </a:rPr>
              <a:t>, QUM); </a:t>
            </a:r>
          </a:p>
          <a:p>
            <a:r>
              <a:rPr lang="it-IT" dirty="0">
                <a:solidFill>
                  <a:srgbClr val="000000"/>
                </a:solidFill>
                <a:latin typeface="Verdana" panose="020B0604030504040204" pitchFamily="34" charset="0"/>
              </a:rPr>
              <a:t>- N. 2 operatori multilingue (guida turistica o interprete), una unità per ognuno degli </a:t>
            </a:r>
            <a:r>
              <a:rPr lang="it-IT" dirty="0" err="1">
                <a:solidFill>
                  <a:srgbClr val="000000"/>
                </a:solidFill>
                <a:latin typeface="Verdana" panose="020B0604030504040204" pitchFamily="34" charset="0"/>
              </a:rPr>
              <a:t>hub</a:t>
            </a:r>
            <a:r>
              <a:rPr lang="it-IT" dirty="0">
                <a:solidFill>
                  <a:srgbClr val="000000"/>
                </a:solidFill>
                <a:latin typeface="Verdana" panose="020B0604030504040204" pitchFamily="34" charset="0"/>
              </a:rPr>
              <a:t>; </a:t>
            </a:r>
          </a:p>
          <a:p>
            <a:r>
              <a:rPr lang="it-IT" dirty="0">
                <a:solidFill>
                  <a:srgbClr val="000000"/>
                </a:solidFill>
                <a:latin typeface="Verdana" panose="020B0604030504040204" pitchFamily="34" charset="0"/>
              </a:rPr>
              <a:t>- N. 2 operatori esperti di interventi psicoeducativi di persone con disabilità; una unità per ognuno degli </a:t>
            </a:r>
            <a:r>
              <a:rPr lang="it-IT" dirty="0" err="1">
                <a:solidFill>
                  <a:srgbClr val="000000"/>
                </a:solidFill>
                <a:latin typeface="Verdana" panose="020B0604030504040204" pitchFamily="34" charset="0"/>
              </a:rPr>
              <a:t>hub</a:t>
            </a:r>
            <a:r>
              <a:rPr lang="it-IT" dirty="0">
                <a:solidFill>
                  <a:srgbClr val="000000"/>
                </a:solidFill>
                <a:latin typeface="Verdana" panose="020B0604030504040204" pitchFamily="34" charset="0"/>
              </a:rPr>
              <a:t>; </a:t>
            </a:r>
          </a:p>
          <a:p>
            <a:r>
              <a:rPr lang="it-IT" dirty="0">
                <a:solidFill>
                  <a:srgbClr val="000000"/>
                </a:solidFill>
                <a:latin typeface="Verdana" panose="020B0604030504040204" pitchFamily="34" charset="0"/>
              </a:rPr>
              <a:t>- N. 4 tirocinanti; due unità per ognuno degli </a:t>
            </a:r>
            <a:r>
              <a:rPr lang="it-IT" dirty="0" err="1">
                <a:solidFill>
                  <a:srgbClr val="000000"/>
                </a:solidFill>
                <a:latin typeface="Verdana" panose="020B0604030504040204" pitchFamily="34" charset="0"/>
              </a:rPr>
              <a:t>hub</a:t>
            </a:r>
            <a:r>
              <a:rPr lang="it-IT"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2317062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AZIONE 3. AGGIORNAMENTO PROFESSIONALE </a:t>
            </a:r>
            <a:endParaRPr lang="it-IT" dirty="0"/>
          </a:p>
        </p:txBody>
      </p:sp>
      <p:sp>
        <p:nvSpPr>
          <p:cNvPr id="3" name="Segnaposto contenuto 2"/>
          <p:cNvSpPr>
            <a:spLocks noGrp="1"/>
          </p:cNvSpPr>
          <p:nvPr>
            <p:ph sz="quarter" idx="13"/>
          </p:nvPr>
        </p:nvSpPr>
        <p:spPr/>
        <p:txBody>
          <a:bodyPr>
            <a:normAutofit fontScale="70000" lnSpcReduction="20000"/>
          </a:bodyPr>
          <a:lstStyle/>
          <a:p>
            <a:endParaRPr lang="it-IT" dirty="0"/>
          </a:p>
          <a:p>
            <a:r>
              <a:rPr lang="it-IT" b="1" dirty="0"/>
              <a:t>Corso in “Metodi, strategie, strumenti e tecniche comunicative per le persone con disabilità</a:t>
            </a:r>
            <a:r>
              <a:rPr lang="it-IT" dirty="0"/>
              <a:t>” rivolto a assistenti educativi (20 ore per ogni anno di attività). Al corso possono partecipare gli operatori afferenti alle aziende che avranno sottoscritto un protocollo d’intesa con la Regione Basilicata e i partner di </a:t>
            </a:r>
            <a:r>
              <a:rPr lang="it-IT" dirty="0" smtClean="0"/>
              <a:t> progetto</a:t>
            </a:r>
            <a:r>
              <a:rPr lang="it-IT" dirty="0"/>
              <a:t>. I docenti saranno esperti individuati da ENFOR: accademici e/o professionisti con oltre 10 anni di esperienza nel campo. </a:t>
            </a:r>
          </a:p>
          <a:p>
            <a:r>
              <a:rPr lang="it-IT" b="1" dirty="0" smtClean="0"/>
              <a:t>Corso </a:t>
            </a:r>
            <a:r>
              <a:rPr lang="it-IT" b="1" dirty="0"/>
              <a:t>in “Metodi, strategie, strumenti e tecniche comunicative per le persone con disabilità</a:t>
            </a:r>
            <a:r>
              <a:rPr lang="it-IT" dirty="0"/>
              <a:t>” rivolto a operatori linguistici/interpreti (20 ore) e autisti di taxi. Al corso potranno partecipare coloro che operano all’interno degli </a:t>
            </a:r>
            <a:r>
              <a:rPr lang="it-IT" dirty="0" err="1"/>
              <a:t>hub</a:t>
            </a:r>
            <a:r>
              <a:rPr lang="it-IT" dirty="0"/>
              <a:t> istituiti. I docenti saranno esperti individuati da ENFOR: accademici e professionisti con oltre un decennio di esperienza nel settore. </a:t>
            </a:r>
          </a:p>
          <a:p>
            <a:r>
              <a:rPr lang="it-IT" b="1" dirty="0" smtClean="0"/>
              <a:t>Corso </a:t>
            </a:r>
            <a:r>
              <a:rPr lang="it-IT" b="1" dirty="0"/>
              <a:t>in “Inserimento lavorativo di persone con disabilità: strumenti di valutazione” (</a:t>
            </a:r>
            <a:r>
              <a:rPr lang="it-IT" dirty="0"/>
              <a:t>30 ore). Al corso potranno partecipare i n.4 Job coach (con specifica esperienza) che andranno a svolgere lo specifico servizio (azione 5). I docenti saranno esperti individuati da ENFOR: accademici e professionisti con oltre un decennio di esperienza nel settore. </a:t>
            </a:r>
          </a:p>
          <a:p>
            <a:endParaRPr lang="it-IT" dirty="0"/>
          </a:p>
        </p:txBody>
      </p:sp>
    </p:spTree>
    <p:extLst>
      <p:ext uri="{BB962C8B-B14F-4D97-AF65-F5344CB8AC3E}">
        <p14:creationId xmlns:p14="http://schemas.microsoft.com/office/powerpoint/2010/main" val="4180191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Obiettivo del bando</a:t>
            </a:r>
            <a:endParaRPr lang="it-IT" dirty="0"/>
          </a:p>
        </p:txBody>
      </p:sp>
      <p:sp>
        <p:nvSpPr>
          <p:cNvPr id="3" name="Segnaposto contenuto 2"/>
          <p:cNvSpPr>
            <a:spLocks noGrp="1"/>
          </p:cNvSpPr>
          <p:nvPr>
            <p:ph sz="quarter" idx="13"/>
          </p:nvPr>
        </p:nvSpPr>
        <p:spPr>
          <a:xfrm>
            <a:off x="838200" y="1825625"/>
            <a:ext cx="10687050" cy="4351338"/>
          </a:xfrm>
        </p:spPr>
        <p:txBody>
          <a:bodyPr>
            <a:normAutofit lnSpcReduction="10000"/>
          </a:bodyPr>
          <a:lstStyle/>
          <a:p>
            <a:pPr marL="0" indent="0">
              <a:buNone/>
            </a:pPr>
            <a:r>
              <a:rPr lang="it-IT" dirty="0"/>
              <a:t>In attuazione del decreto del Ministro per le disabilità, di concerto con il Ministro dell’economia e delle finanze, del lavoro e delle politiche sociali e del turismo, 28 settembre 2021, l’Ufficio per le politiche in favore delle persone con disabilità della Presidenza del Consiglio dei ministri, intende promuovere, attraverso l'</a:t>
            </a:r>
            <a:r>
              <a:rPr lang="it-IT" dirty="0">
                <a:hlinkClick r:id="rId2" tooltip="Testo Avviso Turismo Accessibile DEF Signed"/>
              </a:rPr>
              <a:t>Avviso pubblico per il finanziamento di progetti per il turismo accessibile e inclusivo per le persone con disabilità</a:t>
            </a:r>
            <a:r>
              <a:rPr lang="it-IT" dirty="0"/>
              <a:t>:</a:t>
            </a:r>
          </a:p>
          <a:p>
            <a:r>
              <a:rPr lang="it-IT" dirty="0"/>
              <a:t>lo sviluppo del turismo accessibile e inclusivo volto a favorire la presenza di</a:t>
            </a:r>
            <a:br>
              <a:rPr lang="it-IT" dirty="0"/>
            </a:br>
            <a:r>
              <a:rPr lang="it-IT" dirty="0"/>
              <a:t>turisti con disabilità e dei loro familiari;</a:t>
            </a:r>
          </a:p>
          <a:p>
            <a:r>
              <a:rPr lang="it-IT" dirty="0"/>
              <a:t>la realizzazione di infrastrutture e all’organizzazione di servizi accessibili;</a:t>
            </a:r>
          </a:p>
          <a:p>
            <a:r>
              <a:rPr lang="it-IT" dirty="0"/>
              <a:t>l’offerta turistica accessibile ed inclusiva, anche attraverso tirocini lavorativi</a:t>
            </a:r>
            <a:br>
              <a:rPr lang="it-IT" dirty="0"/>
            </a:br>
            <a:r>
              <a:rPr lang="it-IT" dirty="0"/>
              <a:t>per persone con disabilità.</a:t>
            </a:r>
          </a:p>
          <a:p>
            <a:endParaRPr lang="it-IT" dirty="0"/>
          </a:p>
        </p:txBody>
      </p:sp>
    </p:spTree>
    <p:extLst>
      <p:ext uri="{BB962C8B-B14F-4D97-AF65-F5344CB8AC3E}">
        <p14:creationId xmlns:p14="http://schemas.microsoft.com/office/powerpoint/2010/main" val="1908836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AZIONE 4. COMUNICAZIONE ONLINE, PROMOZIONE TURISTICA, AUGMENTED REALITY </a:t>
            </a:r>
            <a:endParaRPr lang="it-IT" dirty="0"/>
          </a:p>
        </p:txBody>
      </p:sp>
      <p:sp>
        <p:nvSpPr>
          <p:cNvPr id="3" name="Segnaposto contenuto 2"/>
          <p:cNvSpPr>
            <a:spLocks noGrp="1"/>
          </p:cNvSpPr>
          <p:nvPr>
            <p:ph sz="quarter" idx="13"/>
          </p:nvPr>
        </p:nvSpPr>
        <p:spPr>
          <a:xfrm>
            <a:off x="914400" y="2047778"/>
            <a:ext cx="10363826" cy="3046737"/>
          </a:xfrm>
        </p:spPr>
        <p:txBody>
          <a:bodyPr>
            <a:normAutofit fontScale="77500" lnSpcReduction="20000"/>
          </a:bodyPr>
          <a:lstStyle/>
          <a:p>
            <a:pPr marL="0" indent="0">
              <a:buNone/>
            </a:pPr>
            <a:r>
              <a:rPr lang="it-IT" dirty="0" smtClean="0"/>
              <a:t>Sia </a:t>
            </a:r>
            <a:r>
              <a:rPr lang="it-IT" dirty="0"/>
              <a:t>nella modalità online che </a:t>
            </a:r>
            <a:r>
              <a:rPr lang="it-IT" dirty="0" err="1"/>
              <a:t>onsite</a:t>
            </a:r>
            <a:r>
              <a:rPr lang="it-IT" dirty="0"/>
              <a:t>, la tecnologia riveste un ruolo primario in molti aspetti tra cui: </a:t>
            </a:r>
            <a:endParaRPr lang="it-IT" dirty="0" smtClean="0"/>
          </a:p>
          <a:p>
            <a:r>
              <a:rPr lang="it-IT" dirty="0" smtClean="0"/>
              <a:t>l’accessibilità </a:t>
            </a:r>
            <a:r>
              <a:rPr lang="it-IT" dirty="0"/>
              <a:t>di informazione da parte di persone con disabilità, che deve essere possibile non solo nella fase di organizzazione del viaggio ma anche e soprattutto durante l’esperienza turistica stessa; </a:t>
            </a:r>
          </a:p>
          <a:p>
            <a:r>
              <a:rPr lang="it-IT" dirty="0" smtClean="0"/>
              <a:t>nella </a:t>
            </a:r>
            <a:r>
              <a:rPr lang="it-IT" dirty="0"/>
              <a:t>raccolta di dati e nell’estrazione di informazioni utili all’individuazione dei bisogni primari per lo specifico territorio, al fine di pianificare lo sviluppo del servizio; </a:t>
            </a:r>
          </a:p>
          <a:p>
            <a:r>
              <a:rPr lang="it-IT" dirty="0" smtClean="0"/>
              <a:t>nella </a:t>
            </a:r>
            <a:r>
              <a:rPr lang="it-IT" dirty="0"/>
              <a:t>creazione di </a:t>
            </a:r>
            <a:r>
              <a:rPr lang="it-IT" dirty="0" err="1"/>
              <a:t>sensoristica</a:t>
            </a:r>
            <a:r>
              <a:rPr lang="it-IT" dirty="0"/>
              <a:t> avanzata basata su recenti tecnologie (come la Computer Vision) al fine di automatizzare servizi di assistenza; </a:t>
            </a:r>
          </a:p>
          <a:p>
            <a:r>
              <a:rPr lang="it-IT" dirty="0" smtClean="0"/>
              <a:t>offrire </a:t>
            </a:r>
            <a:r>
              <a:rPr lang="it-IT" dirty="0"/>
              <a:t>agli utenti piattaforme avanzate per la fruizione accessibile delle informazioni e per il supporto all’esperienza turistica. </a:t>
            </a:r>
            <a:endParaRPr lang="it-IT" dirty="0"/>
          </a:p>
        </p:txBody>
      </p:sp>
      <p:sp>
        <p:nvSpPr>
          <p:cNvPr id="4" name="Rettangolo 3"/>
          <p:cNvSpPr/>
          <p:nvPr/>
        </p:nvSpPr>
        <p:spPr>
          <a:xfrm>
            <a:off x="253687" y="5094515"/>
            <a:ext cx="11684626" cy="1477328"/>
          </a:xfrm>
          <a:prstGeom prst="rect">
            <a:avLst/>
          </a:prstGeom>
        </p:spPr>
        <p:txBody>
          <a:bodyPr wrap="square">
            <a:spAutoFit/>
          </a:bodyPr>
          <a:lstStyle/>
          <a:p>
            <a:r>
              <a:rPr lang="it-IT" dirty="0">
                <a:solidFill>
                  <a:srgbClr val="000000"/>
                </a:solidFill>
                <a:latin typeface="Verdana" panose="020B0604030504040204" pitchFamily="34" charset="0"/>
              </a:rPr>
              <a:t>Lo scopo ultimo è quello di qualificare l’accoglienza mediante applicazioni informatiche multilingua e accessibili sul turismo, mappe rete regionale e locale di spiagge, percorsi, località alberghi, trasporti attrezzati, informazioni “vacanze in salute”, segnaletica dedicata e possibilità di comunicazioni di emergenza, attivazione servizi/convenzioni per servizi di accompagnamento, di assistenza, educativi. </a:t>
            </a:r>
            <a:endParaRPr lang="it-IT" dirty="0"/>
          </a:p>
        </p:txBody>
      </p:sp>
    </p:spTree>
    <p:extLst>
      <p:ext uri="{BB962C8B-B14F-4D97-AF65-F5344CB8AC3E}">
        <p14:creationId xmlns:p14="http://schemas.microsoft.com/office/powerpoint/2010/main" val="4195996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Comunicazione online</a:t>
            </a:r>
            <a:endParaRPr lang="it-IT" dirty="0"/>
          </a:p>
        </p:txBody>
      </p:sp>
      <p:sp>
        <p:nvSpPr>
          <p:cNvPr id="3" name="Segnaposto contenuto 2"/>
          <p:cNvSpPr>
            <a:spLocks noGrp="1"/>
          </p:cNvSpPr>
          <p:nvPr>
            <p:ph sz="quarter" idx="13"/>
          </p:nvPr>
        </p:nvSpPr>
        <p:spPr>
          <a:xfrm>
            <a:off x="508000" y="1857829"/>
            <a:ext cx="11393714" cy="5000171"/>
          </a:xfrm>
        </p:spPr>
        <p:txBody>
          <a:bodyPr>
            <a:normAutofit fontScale="70000" lnSpcReduction="20000"/>
          </a:bodyPr>
          <a:lstStyle/>
          <a:p>
            <a:r>
              <a:rPr lang="it-IT" dirty="0"/>
              <a:t>In questo l’accessibilità informativa si declina in una serie di aspetti fra cui: </a:t>
            </a:r>
          </a:p>
          <a:p>
            <a:r>
              <a:rPr lang="it-IT" dirty="0" smtClean="0"/>
              <a:t>la </a:t>
            </a:r>
            <a:r>
              <a:rPr lang="it-IT" dirty="0"/>
              <a:t>disponibilità di piattaforme tecnologicamente accessibili, che in Italia si declina con il rispetto della Legge 4 del 2004 (legge Stanca) e successive evoluzioni (in particolare il Decreto Legislativo 106/2018) che norma le modalità progettuali di siti web o </a:t>
            </a:r>
            <a:r>
              <a:rPr lang="it-IT" dirty="0" err="1"/>
              <a:t>apps</a:t>
            </a:r>
            <a:r>
              <a:rPr lang="it-IT" dirty="0"/>
              <a:t> al fine di renderle accessibili </a:t>
            </a:r>
          </a:p>
          <a:p>
            <a:r>
              <a:rPr lang="it-IT" dirty="0" smtClean="0"/>
              <a:t>disponibilità </a:t>
            </a:r>
            <a:r>
              <a:rPr lang="it-IT" dirty="0"/>
              <a:t>esaustiva di informazioni </a:t>
            </a:r>
          </a:p>
          <a:p>
            <a:r>
              <a:rPr lang="it-IT" dirty="0" smtClean="0"/>
              <a:t>contenuti </a:t>
            </a:r>
            <a:r>
              <a:rPr lang="it-IT" dirty="0"/>
              <a:t>formulati in modo accessibile (con particolare riferimento ai disturbi cognitivi) </a:t>
            </a:r>
          </a:p>
          <a:p>
            <a:pPr marL="0" indent="0">
              <a:buNone/>
            </a:pPr>
            <a:r>
              <a:rPr lang="it-IT" dirty="0"/>
              <a:t>La proposta progettuale prevede di realizzare una piattaforma tecnologica multi-canale (web, mobile, auto) che permetta all’utente di acquisire tutte le informazioni necessarie a: </a:t>
            </a:r>
          </a:p>
          <a:p>
            <a:r>
              <a:rPr lang="it-IT" dirty="0" smtClean="0"/>
              <a:t>pianificare </a:t>
            </a:r>
            <a:r>
              <a:rPr lang="it-IT" dirty="0"/>
              <a:t>un viaggio “accessibile”, ossia individuare la migliore offerta del territorio e delle strutture ricettive dal punto di vista dell’accessibilità </a:t>
            </a:r>
          </a:p>
          <a:p>
            <a:r>
              <a:rPr lang="it-IT" dirty="0" smtClean="0"/>
              <a:t>avere </a:t>
            </a:r>
            <a:r>
              <a:rPr lang="it-IT" dirty="0"/>
              <a:t>un continuo accesso alle informazioni durante tutto l’arco del viaggio </a:t>
            </a:r>
          </a:p>
          <a:p>
            <a:r>
              <a:rPr lang="it-IT" dirty="0" smtClean="0"/>
              <a:t>poter </a:t>
            </a:r>
            <a:r>
              <a:rPr lang="it-IT" dirty="0"/>
              <a:t>condividere esperienze e consigli con altri utenti del portale </a:t>
            </a:r>
            <a:endParaRPr lang="it-IT" dirty="0" smtClean="0"/>
          </a:p>
          <a:p>
            <a:r>
              <a:rPr lang="it-IT" dirty="0" smtClean="0"/>
              <a:t>consentire </a:t>
            </a:r>
            <a:r>
              <a:rPr lang="it-IT" dirty="0"/>
              <a:t>alle strutture ricettive di alimentare il sistema con informazioni di propria pertinenza (alimentazione collaborativa) </a:t>
            </a:r>
          </a:p>
          <a:p>
            <a:r>
              <a:rPr lang="it-IT" dirty="0" smtClean="0"/>
              <a:t>acquisire </a:t>
            </a:r>
            <a:r>
              <a:rPr lang="it-IT" dirty="0"/>
              <a:t>dati dagli utenti al fine di generare informazioni per il continuo miglioramento dell’offerta </a:t>
            </a:r>
          </a:p>
          <a:p>
            <a:r>
              <a:rPr lang="it-IT" dirty="0" smtClean="0"/>
              <a:t>dare </a:t>
            </a:r>
            <a:r>
              <a:rPr lang="it-IT" dirty="0"/>
              <a:t>alle strutture ricettive delle componenti informative direttamente integrabili all’interno delle loro piattaforme al fine di offrire un servizio gratuito di informazioni ai propri utenti </a:t>
            </a:r>
            <a:endParaRPr lang="it-IT" dirty="0"/>
          </a:p>
        </p:txBody>
      </p:sp>
    </p:spTree>
    <p:extLst>
      <p:ext uri="{BB962C8B-B14F-4D97-AF65-F5344CB8AC3E}">
        <p14:creationId xmlns:p14="http://schemas.microsoft.com/office/powerpoint/2010/main" val="524485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Comunicazione </a:t>
            </a:r>
            <a:r>
              <a:rPr lang="it-IT" dirty="0" err="1" smtClean="0"/>
              <a:t>onsite</a:t>
            </a:r>
            <a:endParaRPr lang="it-IT" dirty="0"/>
          </a:p>
        </p:txBody>
      </p:sp>
      <p:sp>
        <p:nvSpPr>
          <p:cNvPr id="3" name="Segnaposto contenuto 2"/>
          <p:cNvSpPr>
            <a:spLocks noGrp="1"/>
          </p:cNvSpPr>
          <p:nvPr>
            <p:ph sz="quarter" idx="13"/>
          </p:nvPr>
        </p:nvSpPr>
        <p:spPr>
          <a:xfrm>
            <a:off x="246743" y="1799771"/>
            <a:ext cx="11596913" cy="4876800"/>
          </a:xfrm>
        </p:spPr>
        <p:txBody>
          <a:bodyPr>
            <a:normAutofit fontScale="62500" lnSpcReduction="20000"/>
          </a:bodyPr>
          <a:lstStyle/>
          <a:p>
            <a:pPr marL="0" indent="0">
              <a:buNone/>
            </a:pPr>
            <a:r>
              <a:rPr lang="it-IT" dirty="0" smtClean="0"/>
              <a:t>Il modello </a:t>
            </a:r>
            <a:r>
              <a:rPr lang="it-IT" dirty="0"/>
              <a:t>proposto prevede l’introduzione di soluzioni propriamente dette “</a:t>
            </a:r>
            <a:r>
              <a:rPr lang="it-IT" dirty="0" err="1"/>
              <a:t>Augmented</a:t>
            </a:r>
            <a:r>
              <a:rPr lang="it-IT" dirty="0"/>
              <a:t> reality”. </a:t>
            </a:r>
            <a:endParaRPr lang="it-IT" dirty="0" smtClean="0"/>
          </a:p>
          <a:p>
            <a:pPr marL="0" indent="0">
              <a:buNone/>
            </a:pPr>
            <a:r>
              <a:rPr lang="it-IT" dirty="0" smtClean="0"/>
              <a:t>Il </a:t>
            </a:r>
            <a:r>
              <a:rPr lang="it-IT" dirty="0"/>
              <a:t>turista è tipicamente colui che non conosce affatto, o comunque conosce una minima parte, dell’ambiente e della meta scelta. Servizi, che possono essere geo-localizzanti, sono particolarmente efficaci una volta arrivati nella destinazione scelta, in particolare se si utilizzano in forma integrata con tecnologie come Realtà Virtuale o Realtà Aumentata. Mentre il turista può utilizzarli per avere informazioni su ciò che lo circonda, musei, eventi, indicazioni stradali, il marketing può servirsene per inviare delle notifiche che possano mostrare coupon sconto o informazioni su negozi, ristoranti, attrazioni, in zone limitrofe, andando ad aumentare la visibilità di quest’ultimi e potrebbe indurre processi di brand </a:t>
            </a:r>
            <a:r>
              <a:rPr lang="it-IT" dirty="0" err="1"/>
              <a:t>recognition</a:t>
            </a:r>
            <a:r>
              <a:rPr lang="it-IT" dirty="0"/>
              <a:t>. </a:t>
            </a:r>
          </a:p>
          <a:p>
            <a:pPr marL="0" indent="0">
              <a:buNone/>
            </a:pPr>
            <a:r>
              <a:rPr lang="it-IT" dirty="0"/>
              <a:t>La proposta progettuale è di integrare il sistema con una tecnologia di Realtà Aumentata (AR) che consenta all’utente di individuare in modo semplice ed immediato (con l’utilizzo di uno </a:t>
            </a:r>
            <a:r>
              <a:rPr lang="it-IT" dirty="0" err="1"/>
              <a:t>smartphone</a:t>
            </a:r>
            <a:r>
              <a:rPr lang="it-IT" dirty="0"/>
              <a:t>) punti di interesse sia turistico che specificatamente orientati all’accessibilità. La piattaforma permetterà: </a:t>
            </a:r>
          </a:p>
          <a:p>
            <a:r>
              <a:rPr lang="it-IT" dirty="0" smtClean="0"/>
              <a:t>Di </a:t>
            </a:r>
            <a:r>
              <a:rPr lang="it-IT" dirty="0"/>
              <a:t>supportare l’utente all’accesso di informativa su servizi di accessibilità; </a:t>
            </a:r>
          </a:p>
          <a:p>
            <a:r>
              <a:rPr lang="it-IT" dirty="0" smtClean="0"/>
              <a:t>Per </a:t>
            </a:r>
            <a:r>
              <a:rPr lang="it-IT" dirty="0"/>
              <a:t>fini di intrattenimento; </a:t>
            </a:r>
          </a:p>
          <a:p>
            <a:r>
              <a:rPr lang="it-IT" dirty="0" smtClean="0"/>
              <a:t>Censimento </a:t>
            </a:r>
            <a:r>
              <a:rPr lang="it-IT" dirty="0"/>
              <a:t>e consultazione informativa dei luoghi di interesse; </a:t>
            </a:r>
          </a:p>
          <a:p>
            <a:r>
              <a:rPr lang="it-IT" dirty="0" smtClean="0"/>
              <a:t>Consentire </a:t>
            </a:r>
            <a:r>
              <a:rPr lang="it-IT" dirty="0"/>
              <a:t>all’utente di pianificare le destinazioni ed organizzare il proprio itinerario; </a:t>
            </a:r>
          </a:p>
          <a:p>
            <a:r>
              <a:rPr lang="it-IT" dirty="0" smtClean="0"/>
              <a:t>Marketing</a:t>
            </a:r>
            <a:r>
              <a:rPr lang="it-IT" dirty="0"/>
              <a:t>, consentire agli operatori che offrono servizi accessibili per notificarli. </a:t>
            </a:r>
          </a:p>
          <a:p>
            <a:pPr marL="0" indent="0">
              <a:buNone/>
            </a:pPr>
            <a:r>
              <a:rPr lang="it-IT" dirty="0"/>
              <a:t>On site, la comunicazione è data anche da cartellonistica, brochure, </a:t>
            </a:r>
            <a:r>
              <a:rPr lang="it-IT" dirty="0" err="1"/>
              <a:t>depliant</a:t>
            </a:r>
            <a:r>
              <a:rPr lang="it-IT" dirty="0"/>
              <a:t> e materiale purché in multilingua (per turisti stranieri) e multicanale (per le disabilità sensoriali e cognitive). In tal caso si può fare affidamento all’esperienza dell’Associazione Ipertesto di Napoli che da oltre un decennio opera per facilitare la persona con difficoltà di linguaggio, di comunicazione, di apprendimento e movimento </a:t>
            </a:r>
            <a:endParaRPr lang="it-IT" dirty="0"/>
          </a:p>
        </p:txBody>
      </p:sp>
    </p:spTree>
    <p:extLst>
      <p:ext uri="{BB962C8B-B14F-4D97-AF65-F5344CB8AC3E}">
        <p14:creationId xmlns:p14="http://schemas.microsoft.com/office/powerpoint/2010/main" val="1053527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AZIONE 5. INCLUSIONE LAVORATIVA – TIROCINI FORMATIVI </a:t>
            </a:r>
            <a:endParaRPr lang="it-IT" dirty="0"/>
          </a:p>
        </p:txBody>
      </p:sp>
      <p:sp>
        <p:nvSpPr>
          <p:cNvPr id="3" name="Segnaposto contenuto 2"/>
          <p:cNvSpPr>
            <a:spLocks noGrp="1"/>
          </p:cNvSpPr>
          <p:nvPr>
            <p:ph sz="quarter" idx="13"/>
          </p:nvPr>
        </p:nvSpPr>
        <p:spPr>
          <a:xfrm>
            <a:off x="130629" y="2367092"/>
            <a:ext cx="11713027" cy="4193365"/>
          </a:xfrm>
        </p:spPr>
        <p:txBody>
          <a:bodyPr>
            <a:normAutofit fontScale="40000" lnSpcReduction="20000"/>
          </a:bodyPr>
          <a:lstStyle/>
          <a:p>
            <a:pPr marL="0" indent="0">
              <a:buNone/>
            </a:pPr>
            <a:r>
              <a:rPr lang="it-IT" sz="3100" dirty="0" smtClean="0"/>
              <a:t>Il processo </a:t>
            </a:r>
            <a:r>
              <a:rPr lang="it-IT" sz="3100" dirty="0"/>
              <a:t>di inserimento lavorativo che consiste in tirocini formativi che prevedono: </a:t>
            </a:r>
          </a:p>
          <a:p>
            <a:r>
              <a:rPr lang="it-IT" sz="3100" dirty="0" smtClean="0"/>
              <a:t>una </a:t>
            </a:r>
            <a:r>
              <a:rPr lang="it-IT" sz="3100" dirty="0"/>
              <a:t>selezione basata su titoli e colloquio per giovani con disabilità disoccupati/inoccupati; </a:t>
            </a:r>
          </a:p>
          <a:p>
            <a:r>
              <a:rPr lang="it-IT" sz="3100" dirty="0" smtClean="0"/>
              <a:t>un </a:t>
            </a:r>
            <a:r>
              <a:rPr lang="it-IT" sz="3100" dirty="0"/>
              <a:t>percorso formativo propedeutico all’inserimento nel contesto aziendale; </a:t>
            </a:r>
          </a:p>
          <a:p>
            <a:r>
              <a:rPr lang="it-IT" sz="3100" dirty="0" smtClean="0"/>
              <a:t>l’inserimento </a:t>
            </a:r>
            <a:r>
              <a:rPr lang="it-IT" sz="3100" dirty="0"/>
              <a:t>in azienda per un totale di sei mesi. </a:t>
            </a:r>
          </a:p>
          <a:p>
            <a:endParaRPr lang="it-IT" sz="3100" dirty="0"/>
          </a:p>
          <a:p>
            <a:pPr marL="0" indent="0">
              <a:buNone/>
            </a:pPr>
            <a:r>
              <a:rPr lang="it-IT" sz="3100" dirty="0"/>
              <a:t>Il progetto prevede che i 20 tirocinanti siano così distribuiti: </a:t>
            </a:r>
          </a:p>
          <a:p>
            <a:r>
              <a:rPr lang="it-IT" sz="3100" dirty="0"/>
              <a:t>- n.16 presso aziende turistiche del territorio (hotel, </a:t>
            </a:r>
            <a:r>
              <a:rPr lang="it-IT" sz="3100" dirty="0" err="1"/>
              <a:t>resort</a:t>
            </a:r>
            <a:r>
              <a:rPr lang="it-IT" sz="3100" dirty="0"/>
              <a:t>, villaggi, </a:t>
            </a:r>
            <a:r>
              <a:rPr lang="it-IT" sz="3100" dirty="0" err="1"/>
              <a:t>b&amp;b</a:t>
            </a:r>
            <a:r>
              <a:rPr lang="it-IT" sz="3100" dirty="0"/>
              <a:t>, agriturismi, ecc.); </a:t>
            </a:r>
          </a:p>
          <a:p>
            <a:r>
              <a:rPr lang="it-IT" sz="3100" dirty="0"/>
              <a:t>- n.4 presso i due </a:t>
            </a:r>
            <a:r>
              <a:rPr lang="it-IT" sz="3100" dirty="0" err="1"/>
              <a:t>hub</a:t>
            </a:r>
            <a:r>
              <a:rPr lang="it-IT" sz="3100" dirty="0"/>
              <a:t> istituiti, ove il tirocinante potrà essere un valore aggiunto per la gestione del servizio. </a:t>
            </a:r>
          </a:p>
          <a:p>
            <a:endParaRPr lang="it-IT" sz="3100" dirty="0"/>
          </a:p>
          <a:p>
            <a:pPr marL="0" indent="0">
              <a:buNone/>
            </a:pPr>
            <a:r>
              <a:rPr lang="it-IT" sz="3100" dirty="0" smtClean="0"/>
              <a:t>L’attività </a:t>
            </a:r>
            <a:r>
              <a:rPr lang="it-IT" sz="3100" dirty="0"/>
              <a:t>in aula è propedeutica all’inserimento lavorativo di ognuno dei tirocinanti. Questa consiste in lezioni teorico/pratiche delle seguenti discipline (60 ore complessive): </a:t>
            </a:r>
            <a:r>
              <a:rPr lang="it-IT" sz="3100" dirty="0" smtClean="0"/>
              <a:t> sicurezza </a:t>
            </a:r>
            <a:r>
              <a:rPr lang="it-IT" sz="3100" dirty="0"/>
              <a:t>sui luoghi e ambienti di lavoro (10 ore); </a:t>
            </a:r>
            <a:r>
              <a:rPr lang="it-IT" sz="3100" dirty="0" smtClean="0"/>
              <a:t> competenze </a:t>
            </a:r>
            <a:r>
              <a:rPr lang="it-IT" sz="3100" dirty="0"/>
              <a:t>digitali (uso di programmi di videoscrittura, foglio di calcolo, navigazione e gestione email); </a:t>
            </a:r>
            <a:r>
              <a:rPr lang="it-IT" sz="3100" dirty="0" smtClean="0"/>
              <a:t> Applicazione </a:t>
            </a:r>
            <a:r>
              <a:rPr lang="it-IT" sz="3100" dirty="0"/>
              <a:t>delle conoscenze, dinamiche di gruppo e comportamento in azienda (30 ore</a:t>
            </a:r>
            <a:r>
              <a:rPr lang="it-IT" sz="3100" dirty="0" smtClean="0"/>
              <a:t>); autoimprenditorialità </a:t>
            </a:r>
            <a:r>
              <a:rPr lang="it-IT" sz="3100" dirty="0"/>
              <a:t>(per favorire a conclusione dell’esperienza di avviare nuove realtà imprenditoriali in forma singola – per esempio ditta individuale – o di gruppo – per esempio società di capitale, cooperative sociali, associazioni di promozione sociale, </a:t>
            </a:r>
            <a:r>
              <a:rPr lang="it-IT" sz="3100" dirty="0" err="1"/>
              <a:t>ecc</a:t>
            </a:r>
            <a:r>
              <a:rPr lang="it-IT" sz="3100" dirty="0"/>
              <a:t>; (20 ore). </a:t>
            </a:r>
          </a:p>
          <a:p>
            <a:pPr marL="0" indent="0">
              <a:buNone/>
            </a:pPr>
            <a:endParaRPr lang="it-IT" dirty="0"/>
          </a:p>
        </p:txBody>
      </p:sp>
    </p:spTree>
    <p:extLst>
      <p:ext uri="{BB962C8B-B14F-4D97-AF65-F5344CB8AC3E}">
        <p14:creationId xmlns:p14="http://schemas.microsoft.com/office/powerpoint/2010/main" val="2406051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AZIONE 6. ADEGUAMENTO STRUTTURE CON INVESTIMENTI DIRETTI. </a:t>
            </a:r>
            <a:endParaRPr lang="it-IT" dirty="0"/>
          </a:p>
        </p:txBody>
      </p:sp>
      <p:sp>
        <p:nvSpPr>
          <p:cNvPr id="3" name="Segnaposto contenuto 2"/>
          <p:cNvSpPr>
            <a:spLocks noGrp="1"/>
          </p:cNvSpPr>
          <p:nvPr>
            <p:ph sz="quarter" idx="13"/>
          </p:nvPr>
        </p:nvSpPr>
        <p:spPr>
          <a:xfrm>
            <a:off x="913774" y="2367092"/>
            <a:ext cx="10363826" cy="4367537"/>
          </a:xfrm>
        </p:spPr>
        <p:txBody>
          <a:bodyPr>
            <a:normAutofit fontScale="70000" lnSpcReduction="20000"/>
          </a:bodyPr>
          <a:lstStyle/>
          <a:p>
            <a:pPr marL="0" indent="0">
              <a:buNone/>
            </a:pPr>
            <a:r>
              <a:rPr lang="it-IT" dirty="0"/>
              <a:t>Basilicata for </a:t>
            </a:r>
            <a:r>
              <a:rPr lang="it-IT" dirty="0" err="1"/>
              <a:t>All</a:t>
            </a:r>
            <a:r>
              <a:rPr lang="it-IT" dirty="0"/>
              <a:t>” non ha il solo scopo di promuovere la Basilicata e i suoi luoghi turistici ma anche di sostenere una nuova mentalità, che sappia guardare all’accessibilità come ad un’occasione per elevare la qualità del proprio prodotto. Ogni struttura e servizio territoriale deve pensare di migliorare il servizio e di realizzare ambienti e spazi che possano essere semplicemente comodi, belli, piacevoli, confortevoli e agevoli per tutti, creando e organizzando strutture realmente in linea con le necessità e le richieste di tutte le persone, tra questi i turisti con </a:t>
            </a:r>
            <a:r>
              <a:rPr lang="it-IT" dirty="0" smtClean="0"/>
              <a:t>disabilità. </a:t>
            </a:r>
          </a:p>
          <a:p>
            <a:pPr marL="0" indent="0">
              <a:buNone/>
            </a:pPr>
            <a:r>
              <a:rPr lang="it-IT" dirty="0"/>
              <a:t>Per l’adeguamento delle strutture ricettive del Metapontino si prevede lo stanziamento di risorse economiche (nel Piano Finanziario del progetto è stato previsto un budget di euro 600.000) da elargire a fondo perduto alle aziende che fanno specifica richiesta (attraverso avviso pubblico della Regione Basilicata) per l’ammodernamento e riqualificazione degli spazi al fine di renderli accessibili. Tali opere strutturali dovranno facilitare l’accessibilità: alle spiagge e alla balneazione; al ristoro; al pernottamento; ai servizi igienici; la comunicazione; alla fruizione di spazi ludico-ricreativi accessibili; alla mobilità sul territorio. Lo scopo è quello di avere: spiagge attrezzate, trasporti adeguati, comunicazione efficace, spazi confortevoli, assistenza specializzata (ove richiesto). </a:t>
            </a:r>
            <a:endParaRPr lang="it-IT" dirty="0" smtClean="0"/>
          </a:p>
          <a:p>
            <a:pPr marL="0" indent="0">
              <a:buNone/>
            </a:pPr>
            <a:endParaRPr lang="it-IT" dirty="0"/>
          </a:p>
          <a:p>
            <a:pPr marL="0" indent="0">
              <a:buNone/>
            </a:pPr>
            <a:r>
              <a:rPr lang="it-IT" dirty="0"/>
              <a:t>le aziende che risponderanno a tali criteri normativi riceveranno il riconoscimento di “luogo accessibile” mediante il marchio </a:t>
            </a:r>
            <a:r>
              <a:rPr lang="it-IT" dirty="0" smtClean="0"/>
              <a:t>appositamente realizzato. </a:t>
            </a:r>
            <a:endParaRPr lang="it-IT" dirty="0"/>
          </a:p>
        </p:txBody>
      </p:sp>
    </p:spTree>
    <p:extLst>
      <p:ext uri="{BB962C8B-B14F-4D97-AF65-F5344CB8AC3E}">
        <p14:creationId xmlns:p14="http://schemas.microsoft.com/office/powerpoint/2010/main" val="4269887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AZIONE 7. PARTECIPAZIONE A EVENTI DI PROMOZIONE TURISTICA </a:t>
            </a:r>
            <a:endParaRPr lang="it-IT" dirty="0"/>
          </a:p>
        </p:txBody>
      </p:sp>
      <p:sp>
        <p:nvSpPr>
          <p:cNvPr id="3" name="Segnaposto contenuto 2"/>
          <p:cNvSpPr>
            <a:spLocks noGrp="1"/>
          </p:cNvSpPr>
          <p:nvPr>
            <p:ph sz="quarter" idx="13"/>
          </p:nvPr>
        </p:nvSpPr>
        <p:spPr>
          <a:xfrm>
            <a:off x="913774" y="2367092"/>
            <a:ext cx="10363826" cy="4207879"/>
          </a:xfrm>
        </p:spPr>
        <p:txBody>
          <a:bodyPr>
            <a:normAutofit fontScale="85000" lnSpcReduction="10000"/>
          </a:bodyPr>
          <a:lstStyle/>
          <a:p>
            <a:pPr marL="0" indent="0">
              <a:buNone/>
            </a:pPr>
            <a:r>
              <a:rPr lang="it-IT" dirty="0"/>
              <a:t>Il progetto prevedere la partecipazione a n.3 fiere con uno stand dedicato e con materiale divulgativo del B4A. </a:t>
            </a:r>
          </a:p>
          <a:p>
            <a:pPr marL="0" indent="0">
              <a:buNone/>
            </a:pPr>
            <a:r>
              <a:rPr lang="it-IT" dirty="0"/>
              <a:t>La fiera da organizzare nel Metapontino deve coinvolgere: le aziende turistiche del Metapontino e dell’intera Basilicata; tour operator; aziende dedicate al booking online; organizzazioni di promozione turistica; case editrici specializzate; promoter di filiere del turismo alimentare; aziende di trasporto; associazioni di persone con disabilità; università e istituti di ricerca. </a:t>
            </a:r>
          </a:p>
          <a:p>
            <a:pPr marL="0" indent="0">
              <a:buNone/>
            </a:pPr>
            <a:r>
              <a:rPr lang="it-IT" dirty="0"/>
              <a:t>Il modello proposto dovrà avere l’obiettivo di rientrare in quei principi e prassi che ispirano il più prestigioso riconoscimento europeo, l’</a:t>
            </a:r>
            <a:r>
              <a:rPr lang="it-IT" i="1" dirty="0"/>
              <a:t>Access City Award</a:t>
            </a:r>
            <a:r>
              <a:rPr lang="it-IT" dirty="0"/>
              <a:t>, che in Italia finora è stato riconosciuto solo a città come Milano, Firenze, Alessandria e Monteverde (AV). </a:t>
            </a:r>
          </a:p>
          <a:p>
            <a:pPr marL="0" indent="0">
              <a:buNone/>
            </a:pPr>
            <a:endParaRPr lang="it-IT" dirty="0" smtClean="0"/>
          </a:p>
          <a:p>
            <a:pPr marL="0" indent="0">
              <a:buNone/>
            </a:pPr>
            <a:r>
              <a:rPr lang="it-IT" dirty="0" smtClean="0"/>
              <a:t>L’azione </a:t>
            </a:r>
            <a:r>
              <a:rPr lang="it-IT" dirty="0"/>
              <a:t>è gestita da ATP di Basilicata, Confindustria – sez. Turismo di Basilicata e la start up innovativa Destinazione Basilicata </a:t>
            </a:r>
            <a:r>
              <a:rPr lang="it-IT" dirty="0" err="1"/>
              <a:t>srl</a:t>
            </a:r>
            <a:r>
              <a:rPr lang="it-IT" dirty="0"/>
              <a:t>. </a:t>
            </a:r>
            <a:endParaRPr lang="it-IT" dirty="0"/>
          </a:p>
        </p:txBody>
      </p:sp>
    </p:spTree>
    <p:extLst>
      <p:ext uri="{BB962C8B-B14F-4D97-AF65-F5344CB8AC3E}">
        <p14:creationId xmlns:p14="http://schemas.microsoft.com/office/powerpoint/2010/main" val="2531504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AZIONE 8. INFORMAZIONE E DISSEMINAZIONE DEI RISULTATI </a:t>
            </a:r>
            <a:endParaRPr lang="it-IT" dirty="0"/>
          </a:p>
        </p:txBody>
      </p:sp>
      <p:sp>
        <p:nvSpPr>
          <p:cNvPr id="3" name="Segnaposto contenuto 2"/>
          <p:cNvSpPr>
            <a:spLocks noGrp="1"/>
          </p:cNvSpPr>
          <p:nvPr>
            <p:ph sz="quarter" idx="13"/>
          </p:nvPr>
        </p:nvSpPr>
        <p:spPr>
          <a:xfrm>
            <a:off x="166914" y="2214694"/>
            <a:ext cx="11858171" cy="4614279"/>
          </a:xfrm>
        </p:spPr>
        <p:txBody>
          <a:bodyPr>
            <a:normAutofit fontScale="70000" lnSpcReduction="20000"/>
          </a:bodyPr>
          <a:lstStyle/>
          <a:p>
            <a:pPr marL="0" indent="0">
              <a:buNone/>
            </a:pPr>
            <a:r>
              <a:rPr lang="it-IT" dirty="0"/>
              <a:t>In stretta relazione con l’azione 4 e l’azione 7, vi è l’azione relativa alla creazione dei risultati ottenuti in itinere e ex post del progetto. Questa consiste nella realizzazione di prodotti tradizionali di tipo cartaceo e gadget come: </a:t>
            </a:r>
            <a:r>
              <a:rPr lang="it-IT" dirty="0" err="1"/>
              <a:t>infografiche</a:t>
            </a:r>
            <a:r>
              <a:rPr lang="it-IT" dirty="0"/>
              <a:t>, locandine, brochure e volumi monografici che illustrano il fenomeno del turismo accessibile con maggiore attenzione alla situazione rilevata in Basilicata. Tale materiale è distribuibile gratuitamente in occasione di eventi tematici e sarà redatto dagli esperti che saranno coinvolti nel progetto (membri del Tavolo tecnico, coordinatori delle azioni e esperti del gruppo tecnico-scientifico). </a:t>
            </a:r>
          </a:p>
          <a:p>
            <a:pPr marL="0" indent="0">
              <a:buNone/>
            </a:pPr>
            <a:r>
              <a:rPr lang="it-IT" dirty="0"/>
              <a:t>Il progetto prevede che vi sia l’organizzazione di una fiera sul turismo accessibile da tenere proprio in Basilicata (azione 7) ma anche con: </a:t>
            </a:r>
          </a:p>
          <a:p>
            <a:r>
              <a:rPr lang="it-IT" dirty="0"/>
              <a:t>n. 3 seminari tematici da tenere con operatori turistici; </a:t>
            </a:r>
          </a:p>
          <a:p>
            <a:r>
              <a:rPr lang="it-IT" dirty="0"/>
              <a:t>n. 3 convegni da organizzare nelle tre fasi progettuali (all’inizio come evento lancio del progetto; al termine della prima annualità; a conclusione del progetto) con tutti i partner di progetto e con le istituzioni locali per diffondere i risultati ottenuti in itinere ed ex post. </a:t>
            </a:r>
          </a:p>
          <a:p>
            <a:pPr marL="0" indent="0">
              <a:buNone/>
            </a:pPr>
            <a:r>
              <a:rPr lang="it-IT" dirty="0"/>
              <a:t>Inoltre, l’informazione del progetto avverrà attraverso un sistema di totem multimediali da installare nei comuni della costa jonica al fine di migliorare il sistema di comunicazione e trasmissione delle informazioni turistiche per persone con particolari disabilità psico-fisiche e sensoriali </a:t>
            </a:r>
            <a:endParaRPr lang="it-IT" dirty="0" smtClean="0"/>
          </a:p>
          <a:p>
            <a:pPr marL="0" indent="0">
              <a:buNone/>
            </a:pPr>
            <a:r>
              <a:rPr lang="it-IT" dirty="0"/>
              <a:t>Il partner titolare dell’azione è Presidi Educativi impresa sociale </a:t>
            </a:r>
            <a:r>
              <a:rPr lang="it-IT" dirty="0" err="1"/>
              <a:t>srl</a:t>
            </a:r>
            <a:r>
              <a:rPr lang="it-IT" dirty="0"/>
              <a:t>, in collaborazione con FISH e l’Associazione Culturale Ipertesto e la start up Destinazione Basilicata. </a:t>
            </a:r>
            <a:r>
              <a:rPr lang="it-IT" dirty="0" smtClean="0"/>
              <a:t>Il </a:t>
            </a:r>
            <a:r>
              <a:rPr lang="it-IT" dirty="0"/>
              <a:t>ruolo delle amministrazioni locali è determinante affinché, grazie ad una rete formalizzata con un protocollo d’intesa, si possa accomunare interessi comuni verso il tema dell’accessibilità, sostenibilità e cittadinanza attiva. </a:t>
            </a:r>
            <a:endParaRPr lang="it-IT" dirty="0"/>
          </a:p>
        </p:txBody>
      </p:sp>
    </p:spTree>
    <p:extLst>
      <p:ext uri="{BB962C8B-B14F-4D97-AF65-F5344CB8AC3E}">
        <p14:creationId xmlns:p14="http://schemas.microsoft.com/office/powerpoint/2010/main" val="1170934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a:srcRect b="54743"/>
          <a:stretch/>
        </p:blipFill>
        <p:spPr>
          <a:xfrm>
            <a:off x="731305" y="420666"/>
            <a:ext cx="10653189" cy="5999184"/>
          </a:xfrm>
          <a:prstGeom prst="rect">
            <a:avLst/>
          </a:prstGeom>
        </p:spPr>
      </p:pic>
    </p:spTree>
    <p:extLst>
      <p:ext uri="{BB962C8B-B14F-4D97-AF65-F5344CB8AC3E}">
        <p14:creationId xmlns:p14="http://schemas.microsoft.com/office/powerpoint/2010/main" val="2201005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a:srcRect b="89808"/>
          <a:stretch/>
        </p:blipFill>
        <p:spPr>
          <a:xfrm>
            <a:off x="902755" y="1106467"/>
            <a:ext cx="10653189" cy="1350984"/>
          </a:xfrm>
          <a:prstGeom prst="rect">
            <a:avLst/>
          </a:prstGeom>
        </p:spPr>
      </p:pic>
      <p:pic>
        <p:nvPicPr>
          <p:cNvPr id="8" name="Immagine 7"/>
          <p:cNvPicPr>
            <a:picLocks noChangeAspect="1"/>
          </p:cNvPicPr>
          <p:nvPr/>
        </p:nvPicPr>
        <p:blipFill rotWithShape="1">
          <a:blip r:embed="rId3"/>
          <a:srcRect t="45964" b="22707"/>
          <a:stretch/>
        </p:blipFill>
        <p:spPr>
          <a:xfrm>
            <a:off x="902756" y="2457451"/>
            <a:ext cx="10653188" cy="4152900"/>
          </a:xfrm>
          <a:prstGeom prst="rect">
            <a:avLst/>
          </a:prstGeom>
        </p:spPr>
      </p:pic>
    </p:spTree>
    <p:extLst>
      <p:ext uri="{BB962C8B-B14F-4D97-AF65-F5344CB8AC3E}">
        <p14:creationId xmlns:p14="http://schemas.microsoft.com/office/powerpoint/2010/main" val="3270716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a:srcRect b="89808"/>
          <a:stretch/>
        </p:blipFill>
        <p:spPr>
          <a:xfrm>
            <a:off x="902755" y="1106467"/>
            <a:ext cx="10653189" cy="1350984"/>
          </a:xfrm>
          <a:prstGeom prst="rect">
            <a:avLst/>
          </a:prstGeom>
        </p:spPr>
      </p:pic>
      <p:pic>
        <p:nvPicPr>
          <p:cNvPr id="8" name="Immagine 7"/>
          <p:cNvPicPr>
            <a:picLocks noChangeAspect="1"/>
          </p:cNvPicPr>
          <p:nvPr/>
        </p:nvPicPr>
        <p:blipFill rotWithShape="1">
          <a:blip r:embed="rId3"/>
          <a:srcRect t="77006" b="1"/>
          <a:stretch/>
        </p:blipFill>
        <p:spPr>
          <a:xfrm>
            <a:off x="902755" y="2457451"/>
            <a:ext cx="10653188" cy="3047999"/>
          </a:xfrm>
          <a:prstGeom prst="rect">
            <a:avLst/>
          </a:prstGeom>
        </p:spPr>
      </p:pic>
    </p:spTree>
    <p:extLst>
      <p:ext uri="{BB962C8B-B14F-4D97-AF65-F5344CB8AC3E}">
        <p14:creationId xmlns:p14="http://schemas.microsoft.com/office/powerpoint/2010/main" val="77632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176" y="365125"/>
            <a:ext cx="2571750" cy="1325563"/>
          </a:xfrm>
        </p:spPr>
        <p:txBody>
          <a:bodyPr/>
          <a:lstStyle/>
          <a:p>
            <a:r>
              <a:rPr lang="it-IT" dirty="0" smtClean="0"/>
              <a:t>Esiti</a:t>
            </a:r>
            <a:endParaRPr lang="it-IT" dirty="0"/>
          </a:p>
        </p:txBody>
      </p:sp>
      <p:grpSp>
        <p:nvGrpSpPr>
          <p:cNvPr id="9" name="Gruppo 8"/>
          <p:cNvGrpSpPr/>
          <p:nvPr/>
        </p:nvGrpSpPr>
        <p:grpSpPr>
          <a:xfrm>
            <a:off x="2730500" y="0"/>
            <a:ext cx="9461500" cy="6858000"/>
            <a:chOff x="2730500" y="0"/>
            <a:chExt cx="9461500" cy="6858000"/>
          </a:xfrm>
        </p:grpSpPr>
        <p:pic>
          <p:nvPicPr>
            <p:cNvPr id="6" name="Immagine 5"/>
            <p:cNvPicPr>
              <a:picLocks noChangeAspect="1"/>
            </p:cNvPicPr>
            <p:nvPr/>
          </p:nvPicPr>
          <p:blipFill rotWithShape="1">
            <a:blip r:embed="rId2"/>
            <a:srcRect l="40873" t="16385" r="29048" b="5873"/>
            <a:stretch/>
          </p:blipFill>
          <p:spPr>
            <a:xfrm>
              <a:off x="7474791" y="0"/>
              <a:ext cx="4717209" cy="6858000"/>
            </a:xfrm>
            <a:prstGeom prst="rect">
              <a:avLst/>
            </a:prstGeom>
          </p:spPr>
        </p:pic>
        <p:grpSp>
          <p:nvGrpSpPr>
            <p:cNvPr id="8" name="Gruppo 7"/>
            <p:cNvGrpSpPr/>
            <p:nvPr/>
          </p:nvGrpSpPr>
          <p:grpSpPr>
            <a:xfrm>
              <a:off x="2730500" y="123088"/>
              <a:ext cx="4741182" cy="6734912"/>
              <a:chOff x="2730500" y="123088"/>
              <a:chExt cx="4741182" cy="6734912"/>
            </a:xfrm>
          </p:grpSpPr>
          <p:pic>
            <p:nvPicPr>
              <p:cNvPr id="5" name="Immagine 4"/>
              <p:cNvPicPr>
                <a:picLocks noChangeAspect="1"/>
              </p:cNvPicPr>
              <p:nvPr/>
            </p:nvPicPr>
            <p:blipFill rotWithShape="1">
              <a:blip r:embed="rId3"/>
              <a:srcRect l="40794" t="16102" r="28254" b="5732"/>
              <a:stretch/>
            </p:blipFill>
            <p:spPr>
              <a:xfrm>
                <a:off x="2730500" y="123088"/>
                <a:ext cx="4741182" cy="6734912"/>
              </a:xfrm>
              <a:prstGeom prst="rect">
                <a:avLst/>
              </a:prstGeom>
            </p:spPr>
          </p:pic>
          <p:sp>
            <p:nvSpPr>
              <p:cNvPr id="7" name="Rettangolo 6"/>
              <p:cNvSpPr/>
              <p:nvPr/>
            </p:nvSpPr>
            <p:spPr>
              <a:xfrm>
                <a:off x="2870200" y="5619750"/>
                <a:ext cx="4362449" cy="227013"/>
              </a:xfrm>
              <a:prstGeom prst="rect">
                <a:avLst/>
              </a:prstGeom>
              <a:solidFill>
                <a:srgbClr val="FFC000">
                  <a:alpha val="1200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674590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6270" y="1488621"/>
            <a:ext cx="11370129" cy="3539430"/>
          </a:xfrm>
          <a:prstGeom prst="rect">
            <a:avLst/>
          </a:prstGeom>
          <a:noFill/>
        </p:spPr>
        <p:txBody>
          <a:bodyPr wrap="square" rtlCol="0">
            <a:spAutoFit/>
          </a:bodyPr>
          <a:lstStyle/>
          <a:p>
            <a:r>
              <a:rPr lang="it-IT" sz="3200" dirty="0" smtClean="0"/>
              <a:t>Favorire </a:t>
            </a:r>
            <a:r>
              <a:rPr lang="it-IT" sz="3200" dirty="0"/>
              <a:t>il turismo accessibile attraverso </a:t>
            </a:r>
            <a:r>
              <a:rPr lang="it-IT" sz="3200" dirty="0" smtClean="0"/>
              <a:t>azioni finalizzate</a:t>
            </a:r>
            <a:r>
              <a:rPr lang="it-IT" sz="3200" dirty="0"/>
              <a:t>:</a:t>
            </a:r>
          </a:p>
          <a:p>
            <a:pPr marL="514350" indent="-514350">
              <a:buFont typeface="+mj-lt"/>
              <a:buAutoNum type="alphaLcParenR"/>
            </a:pPr>
            <a:r>
              <a:rPr lang="it-IT" sz="3200" dirty="0" smtClean="0"/>
              <a:t>allo </a:t>
            </a:r>
            <a:r>
              <a:rPr lang="it-IT" sz="3200" dirty="0"/>
              <a:t>sviluppo del turismo accessibile e inclusivo volto a favorire la presenza </a:t>
            </a:r>
            <a:r>
              <a:rPr lang="it-IT" sz="3200" dirty="0" smtClean="0"/>
              <a:t>di turisti </a:t>
            </a:r>
            <a:r>
              <a:rPr lang="it-IT" sz="3200" dirty="0"/>
              <a:t>con disabilità e dei loro familiari;</a:t>
            </a:r>
          </a:p>
          <a:p>
            <a:pPr marL="514350" indent="-514350">
              <a:buFont typeface="+mj-lt"/>
              <a:buAutoNum type="alphaLcParenR"/>
            </a:pPr>
            <a:r>
              <a:rPr lang="it-IT" sz="3200" dirty="0" smtClean="0"/>
              <a:t>alla </a:t>
            </a:r>
            <a:r>
              <a:rPr lang="it-IT" sz="3200" dirty="0"/>
              <a:t>realizzazione di infrastrutture e all’organizzazione di servizi accessibili;</a:t>
            </a:r>
          </a:p>
          <a:p>
            <a:pPr marL="514350" indent="-514350">
              <a:buFont typeface="+mj-lt"/>
              <a:buAutoNum type="alphaLcParenR"/>
            </a:pPr>
            <a:r>
              <a:rPr lang="it-IT" sz="3200" dirty="0" smtClean="0"/>
              <a:t>all’offerta </a:t>
            </a:r>
            <a:r>
              <a:rPr lang="it-IT" sz="3200" dirty="0"/>
              <a:t>turistica accessibile ed inclusiva, anche attraverso tirocini </a:t>
            </a:r>
            <a:r>
              <a:rPr lang="it-IT" sz="3200" dirty="0" smtClean="0"/>
              <a:t>lavorativi per </a:t>
            </a:r>
            <a:r>
              <a:rPr lang="it-IT" sz="3200" dirty="0"/>
              <a:t>persone con disabilità.</a:t>
            </a:r>
          </a:p>
        </p:txBody>
      </p:sp>
    </p:spTree>
    <p:extLst>
      <p:ext uri="{BB962C8B-B14F-4D97-AF65-F5344CB8AC3E}">
        <p14:creationId xmlns:p14="http://schemas.microsoft.com/office/powerpoint/2010/main" val="2540368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7587" y="889000"/>
            <a:ext cx="11536134" cy="1107996"/>
          </a:xfrm>
          <a:prstGeom prst="rect">
            <a:avLst/>
          </a:prstGeom>
          <a:noFill/>
        </p:spPr>
        <p:txBody>
          <a:bodyPr wrap="square" rtlCol="0">
            <a:spAutoFit/>
          </a:bodyPr>
          <a:lstStyle/>
          <a:p>
            <a:pPr algn="ctr"/>
            <a:r>
              <a:rPr lang="it-IT" sz="6600" dirty="0" smtClean="0"/>
              <a:t>Turismo accessibile</a:t>
            </a:r>
            <a:endParaRPr lang="it-IT" sz="6600" dirty="0"/>
          </a:p>
        </p:txBody>
      </p:sp>
      <p:pic>
        <p:nvPicPr>
          <p:cNvPr id="5" name="Immagine 4"/>
          <p:cNvPicPr>
            <a:picLocks noChangeAspect="1"/>
          </p:cNvPicPr>
          <p:nvPr/>
        </p:nvPicPr>
        <p:blipFill>
          <a:blip r:embed="rId2"/>
          <a:stretch>
            <a:fillRect/>
          </a:stretch>
        </p:blipFill>
        <p:spPr>
          <a:xfrm>
            <a:off x="7794885" y="2016406"/>
            <a:ext cx="4217233" cy="2369549"/>
          </a:xfrm>
          <a:prstGeom prst="rect">
            <a:avLst/>
          </a:prstGeom>
        </p:spPr>
      </p:pic>
      <p:sp>
        <p:nvSpPr>
          <p:cNvPr id="6" name="Rettangolo 5"/>
          <p:cNvSpPr/>
          <p:nvPr/>
        </p:nvSpPr>
        <p:spPr>
          <a:xfrm>
            <a:off x="277587" y="2521651"/>
            <a:ext cx="7697180" cy="1200329"/>
          </a:xfrm>
          <a:prstGeom prst="rect">
            <a:avLst/>
          </a:prstGeom>
        </p:spPr>
        <p:txBody>
          <a:bodyPr wrap="square">
            <a:spAutoFit/>
          </a:bodyPr>
          <a:lstStyle/>
          <a:p>
            <a:r>
              <a:rPr lang="it-IT" dirty="0">
                <a:solidFill>
                  <a:srgbClr val="000000"/>
                </a:solidFill>
                <a:latin typeface="Verdana" panose="020B0604030504040204" pitchFamily="34" charset="0"/>
              </a:rPr>
              <a:t>Il progetto intende operare nell’ambito del turismo balneare poiché è il segmento che caratterizza il Metapontino che può essere rinvigorito dal potenziale esprimibile dal cosiddetto turismo accessibile </a:t>
            </a:r>
            <a:endParaRPr lang="it-IT" dirty="0"/>
          </a:p>
        </p:txBody>
      </p:sp>
      <p:sp>
        <p:nvSpPr>
          <p:cNvPr id="7" name="Rettangolo 6"/>
          <p:cNvSpPr/>
          <p:nvPr/>
        </p:nvSpPr>
        <p:spPr>
          <a:xfrm>
            <a:off x="155575" y="4608906"/>
            <a:ext cx="12036425" cy="2031325"/>
          </a:xfrm>
          <a:prstGeom prst="rect">
            <a:avLst/>
          </a:prstGeom>
        </p:spPr>
        <p:txBody>
          <a:bodyPr wrap="square">
            <a:spAutoFit/>
          </a:bodyPr>
          <a:lstStyle/>
          <a:p>
            <a:r>
              <a:rPr lang="it-IT" dirty="0">
                <a:solidFill>
                  <a:srgbClr val="000000"/>
                </a:solidFill>
                <a:latin typeface="Verdana" panose="020B0604030504040204" pitchFamily="34" charset="0"/>
              </a:rPr>
              <a:t>Per accessibilità (in luoghi pubblici e privati) si può intendere la possibilità di: accoglienza; informazione adeguata; possibilità di movimento, di orientamento e di uso di spazi fisici </a:t>
            </a:r>
            <a:r>
              <a:rPr lang="it-IT" dirty="0" smtClean="0">
                <a:solidFill>
                  <a:srgbClr val="000000"/>
                </a:solidFill>
                <a:latin typeface="Verdana" panose="020B0604030504040204" pitchFamily="34" charset="0"/>
              </a:rPr>
              <a:t>e </a:t>
            </a:r>
            <a:r>
              <a:rPr lang="it-IT" dirty="0">
                <a:solidFill>
                  <a:srgbClr val="000000"/>
                </a:solidFill>
                <a:latin typeface="Verdana" panose="020B0604030504040204" pitchFamily="34" charset="0"/>
              </a:rPr>
              <a:t>dei servizi in essi compresi, oltre che degli oggetti necessari allo svolgimento di attività in condizioni di autonomia, sicurezza, benessere, soddisfazione attraverso soluzioni spaziali, tecnologiche, organizzative e gestionali che possano soddisfare bisogni, esigenze e desideri delle persone. </a:t>
            </a:r>
            <a:endParaRPr lang="it-IT" dirty="0" smtClean="0">
              <a:solidFill>
                <a:srgbClr val="000000"/>
              </a:solidFill>
              <a:latin typeface="Verdana" panose="020B0604030504040204" pitchFamily="34" charset="0"/>
            </a:endParaRPr>
          </a:p>
          <a:p>
            <a:r>
              <a:rPr lang="it-IT" dirty="0" smtClean="0">
                <a:solidFill>
                  <a:srgbClr val="000000"/>
                </a:solidFill>
                <a:latin typeface="Verdana" panose="020B0604030504040204" pitchFamily="34" charset="0"/>
              </a:rPr>
              <a:t>L’accessibilità </a:t>
            </a:r>
            <a:r>
              <a:rPr lang="it-IT" dirty="0">
                <a:solidFill>
                  <a:srgbClr val="000000"/>
                </a:solidFill>
                <a:latin typeface="Verdana" panose="020B0604030504040204" pitchFamily="34" charset="0"/>
              </a:rPr>
              <a:t>non conosce vincoli di: età, genere, etnia, cultura, caratteristiche fisiche- sensoriali- psichiche o altre esigenze di salute. </a:t>
            </a:r>
            <a:endParaRPr lang="it-IT" dirty="0"/>
          </a:p>
        </p:txBody>
      </p:sp>
    </p:spTree>
    <p:extLst>
      <p:ext uri="{BB962C8B-B14F-4D97-AF65-F5344CB8AC3E}">
        <p14:creationId xmlns:p14="http://schemas.microsoft.com/office/powerpoint/2010/main" val="3049690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9763" y="3819463"/>
            <a:ext cx="11982138" cy="1754326"/>
          </a:xfrm>
          <a:prstGeom prst="rect">
            <a:avLst/>
          </a:prstGeom>
        </p:spPr>
        <p:txBody>
          <a:bodyPr wrap="square">
            <a:spAutoFit/>
          </a:bodyPr>
          <a:lstStyle/>
          <a:p>
            <a:r>
              <a:rPr lang="it-IT" dirty="0">
                <a:solidFill>
                  <a:srgbClr val="000000"/>
                </a:solidFill>
                <a:latin typeface="Verdana" panose="020B0604030504040204" pitchFamily="34" charset="0"/>
              </a:rPr>
              <a:t>Il progetto intende investire dunque in un “modello” di accessibilità in grado di favorire l’accoglienza turistica per ogni tipologia di esigenza e promuovere il territorio del Metapontino come luogo “aperto a tutti”. Un modello operativo in grado di esprimere le potenziali attrattive del territorio e porsi l’obiettivo ultimo di poter candidare il Metapontino nel prestigioso riconoscimento europeo del Access City Award, che in Italia finora è stato riconosciuto solo ad alcune città e borghi: Milano, Firenze, Alessandria e Monteverde (Avellino). </a:t>
            </a:r>
            <a:endParaRPr lang="it-IT" dirty="0"/>
          </a:p>
        </p:txBody>
      </p:sp>
      <p:pic>
        <p:nvPicPr>
          <p:cNvPr id="3" name="Immagine 2"/>
          <p:cNvPicPr>
            <a:picLocks noChangeAspect="1"/>
          </p:cNvPicPr>
          <p:nvPr/>
        </p:nvPicPr>
        <p:blipFill>
          <a:blip r:embed="rId2"/>
          <a:stretch>
            <a:fillRect/>
          </a:stretch>
        </p:blipFill>
        <p:spPr>
          <a:xfrm rot="20748613">
            <a:off x="1965224" y="687977"/>
            <a:ext cx="4189356" cy="2122607"/>
          </a:xfrm>
          <a:prstGeom prst="rect">
            <a:avLst/>
          </a:prstGeom>
        </p:spPr>
      </p:pic>
      <p:pic>
        <p:nvPicPr>
          <p:cNvPr id="4" name="Immagine 3"/>
          <p:cNvPicPr>
            <a:picLocks noChangeAspect="1"/>
          </p:cNvPicPr>
          <p:nvPr/>
        </p:nvPicPr>
        <p:blipFill>
          <a:blip r:embed="rId3"/>
          <a:stretch>
            <a:fillRect/>
          </a:stretch>
        </p:blipFill>
        <p:spPr>
          <a:xfrm rot="675596">
            <a:off x="6750855" y="672577"/>
            <a:ext cx="5029683" cy="2634197"/>
          </a:xfrm>
          <a:prstGeom prst="rect">
            <a:avLst/>
          </a:prstGeom>
        </p:spPr>
      </p:pic>
    </p:spTree>
    <p:extLst>
      <p:ext uri="{BB962C8B-B14F-4D97-AF65-F5344CB8AC3E}">
        <p14:creationId xmlns:p14="http://schemas.microsoft.com/office/powerpoint/2010/main" val="2748656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47468" y="248737"/>
            <a:ext cx="1086637" cy="1127217"/>
          </a:xfrm>
          <a:prstGeom prst="rect">
            <a:avLst/>
          </a:prstGeom>
        </p:spPr>
      </p:pic>
      <p:pic>
        <p:nvPicPr>
          <p:cNvPr id="3" name="Immagine 2"/>
          <p:cNvPicPr>
            <a:picLocks noChangeAspect="1"/>
          </p:cNvPicPr>
          <p:nvPr/>
        </p:nvPicPr>
        <p:blipFill>
          <a:blip r:embed="rId3"/>
          <a:stretch>
            <a:fillRect/>
          </a:stretch>
        </p:blipFill>
        <p:spPr>
          <a:xfrm>
            <a:off x="3639067" y="958826"/>
            <a:ext cx="2508069" cy="1209947"/>
          </a:xfrm>
          <a:prstGeom prst="rect">
            <a:avLst/>
          </a:prstGeom>
        </p:spPr>
      </p:pic>
      <p:pic>
        <p:nvPicPr>
          <p:cNvPr id="4" name="Immagine 3"/>
          <p:cNvPicPr>
            <a:picLocks noChangeAspect="1"/>
          </p:cNvPicPr>
          <p:nvPr/>
        </p:nvPicPr>
        <p:blipFill>
          <a:blip r:embed="rId4"/>
          <a:stretch>
            <a:fillRect/>
          </a:stretch>
        </p:blipFill>
        <p:spPr>
          <a:xfrm>
            <a:off x="7062651" y="248737"/>
            <a:ext cx="1485323" cy="1231732"/>
          </a:xfrm>
          <a:prstGeom prst="rect">
            <a:avLst/>
          </a:prstGeom>
        </p:spPr>
      </p:pic>
      <p:pic>
        <p:nvPicPr>
          <p:cNvPr id="5" name="Immagine 4"/>
          <p:cNvPicPr>
            <a:picLocks noChangeAspect="1"/>
          </p:cNvPicPr>
          <p:nvPr/>
        </p:nvPicPr>
        <p:blipFill>
          <a:blip r:embed="rId5"/>
          <a:stretch>
            <a:fillRect/>
          </a:stretch>
        </p:blipFill>
        <p:spPr>
          <a:xfrm>
            <a:off x="9109492" y="971549"/>
            <a:ext cx="1568519" cy="1184502"/>
          </a:xfrm>
          <a:prstGeom prst="rect">
            <a:avLst/>
          </a:prstGeom>
        </p:spPr>
      </p:pic>
      <p:pic>
        <p:nvPicPr>
          <p:cNvPr id="7" name="Immagine 6"/>
          <p:cNvPicPr>
            <a:picLocks noChangeAspect="1"/>
          </p:cNvPicPr>
          <p:nvPr/>
        </p:nvPicPr>
        <p:blipFill rotWithShape="1">
          <a:blip r:embed="rId6"/>
          <a:srcRect l="2143" b="7428"/>
          <a:stretch/>
        </p:blipFill>
        <p:spPr>
          <a:xfrm>
            <a:off x="1332410" y="2596898"/>
            <a:ext cx="2438401" cy="2306700"/>
          </a:xfrm>
          <a:prstGeom prst="rect">
            <a:avLst/>
          </a:prstGeom>
        </p:spPr>
      </p:pic>
      <p:sp>
        <p:nvSpPr>
          <p:cNvPr id="8" name="Rettangolo 7"/>
          <p:cNvSpPr/>
          <p:nvPr/>
        </p:nvSpPr>
        <p:spPr>
          <a:xfrm>
            <a:off x="4153988" y="2657858"/>
            <a:ext cx="7863840" cy="2308324"/>
          </a:xfrm>
          <a:prstGeom prst="rect">
            <a:avLst/>
          </a:prstGeom>
        </p:spPr>
        <p:txBody>
          <a:bodyPr wrap="square">
            <a:spAutoFit/>
          </a:bodyPr>
          <a:lstStyle/>
          <a:p>
            <a:r>
              <a:rPr lang="it-IT" dirty="0">
                <a:solidFill>
                  <a:srgbClr val="000000"/>
                </a:solidFill>
                <a:latin typeface="Verdana" panose="020B0604030504040204" pitchFamily="34" charset="0"/>
              </a:rPr>
              <a:t>Il punto terminale che sancisce gli obiettivi relativi all’accessibilità è l’istituzione di un </a:t>
            </a:r>
            <a:r>
              <a:rPr lang="it-IT" b="1" u="sng" dirty="0">
                <a:solidFill>
                  <a:srgbClr val="000000"/>
                </a:solidFill>
                <a:effectLst>
                  <a:outerShdw blurRad="38100" dist="38100" dir="2700000" algn="tl">
                    <a:srgbClr val="000000">
                      <a:alpha val="43137"/>
                    </a:srgbClr>
                  </a:outerShdw>
                </a:effectLst>
                <a:latin typeface="Verdana" panose="020B0604030504040204" pitchFamily="34" charset="0"/>
              </a:rPr>
              <a:t>marchio di qualità regionale</a:t>
            </a:r>
            <a:r>
              <a:rPr lang="it-IT" dirty="0">
                <a:solidFill>
                  <a:srgbClr val="000000"/>
                </a:solidFill>
                <a:latin typeface="Verdana" panose="020B0604030504040204" pitchFamily="34" charset="0"/>
              </a:rPr>
              <a:t> che, attraverso un logo, dovrà essere uno strumento di certificazione, identificativo e comunicativo in grado di trasmettere il rispetto di </a:t>
            </a:r>
            <a:r>
              <a:rPr lang="it-IT" dirty="0" err="1">
                <a:solidFill>
                  <a:srgbClr val="000000"/>
                </a:solidFill>
                <a:latin typeface="Verdana" panose="020B0604030504040204" pitchFamily="34" charset="0"/>
              </a:rPr>
              <a:t>stardard</a:t>
            </a:r>
            <a:r>
              <a:rPr lang="it-IT" dirty="0">
                <a:solidFill>
                  <a:srgbClr val="000000"/>
                </a:solidFill>
                <a:latin typeface="Verdana" panose="020B0604030504040204" pitchFamily="34" charset="0"/>
              </a:rPr>
              <a:t> di qualità, </a:t>
            </a:r>
            <a:r>
              <a:rPr lang="it-IT" dirty="0" err="1">
                <a:solidFill>
                  <a:srgbClr val="000000"/>
                </a:solidFill>
                <a:latin typeface="Verdana" panose="020B0604030504040204" pitchFamily="34" charset="0"/>
              </a:rPr>
              <a:t>vision</a:t>
            </a:r>
            <a:r>
              <a:rPr lang="it-IT" dirty="0">
                <a:solidFill>
                  <a:srgbClr val="000000"/>
                </a:solidFill>
                <a:latin typeface="Verdana" panose="020B0604030504040204" pitchFamily="34" charset="0"/>
              </a:rPr>
              <a:t> e valori di strutture turistiche, commerciali, pubbliche e del terzo settore, ma anche in grado di accreditare eventi sportivi, culturali e di promozione del territorio tesi all’inclusione di persone con disabilità. </a:t>
            </a:r>
            <a:endParaRPr lang="it-IT" dirty="0"/>
          </a:p>
        </p:txBody>
      </p:sp>
      <p:sp>
        <p:nvSpPr>
          <p:cNvPr id="9" name="Rettangolo 8"/>
          <p:cNvSpPr/>
          <p:nvPr/>
        </p:nvSpPr>
        <p:spPr>
          <a:xfrm>
            <a:off x="357052" y="5038521"/>
            <a:ext cx="7350034" cy="1477328"/>
          </a:xfrm>
          <a:prstGeom prst="rect">
            <a:avLst/>
          </a:prstGeom>
        </p:spPr>
        <p:txBody>
          <a:bodyPr wrap="square">
            <a:spAutoFit/>
          </a:bodyPr>
          <a:lstStyle/>
          <a:p>
            <a:r>
              <a:rPr lang="it-IT" dirty="0">
                <a:solidFill>
                  <a:srgbClr val="000000"/>
                </a:solidFill>
                <a:latin typeface="Verdana" panose="020B0604030504040204" pitchFamily="34" charset="0"/>
              </a:rPr>
              <a:t>Il </a:t>
            </a:r>
            <a:r>
              <a:rPr lang="it-IT" b="1" dirty="0">
                <a:solidFill>
                  <a:srgbClr val="000000"/>
                </a:solidFill>
                <a:latin typeface="Verdana" panose="020B0604030504040204" pitchFamily="34" charset="0"/>
              </a:rPr>
              <a:t>network</a:t>
            </a:r>
            <a:r>
              <a:rPr lang="it-IT" dirty="0">
                <a:solidFill>
                  <a:srgbClr val="000000"/>
                </a:solidFill>
                <a:latin typeface="Verdana" panose="020B0604030504040204" pitchFamily="34" charset="0"/>
              </a:rPr>
              <a:t> dovrà essere inglobato all’interno di circuiti promozionale su scala nazionale e internazionale in modo da amplificare il messaggio delle strutture e dei servizi rispettosi dei principi dell’accessibilità, dell’inclusione e </a:t>
            </a:r>
            <a:r>
              <a:rPr lang="it-IT" dirty="0" err="1">
                <a:solidFill>
                  <a:srgbClr val="000000"/>
                </a:solidFill>
                <a:latin typeface="Verdana" panose="020B0604030504040204" pitchFamily="34" charset="0"/>
              </a:rPr>
              <a:t>dell’universal</a:t>
            </a:r>
            <a:r>
              <a:rPr lang="it-IT" dirty="0">
                <a:solidFill>
                  <a:srgbClr val="000000"/>
                </a:solidFill>
                <a:latin typeface="Verdana" panose="020B0604030504040204" pitchFamily="34" charset="0"/>
              </a:rPr>
              <a:t> design. </a:t>
            </a:r>
            <a:endParaRPr lang="it-IT" dirty="0"/>
          </a:p>
        </p:txBody>
      </p:sp>
    </p:spTree>
    <p:extLst>
      <p:ext uri="{BB962C8B-B14F-4D97-AF65-F5344CB8AC3E}">
        <p14:creationId xmlns:p14="http://schemas.microsoft.com/office/powerpoint/2010/main" val="1767399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618517"/>
            <a:ext cx="10364451" cy="722603"/>
          </a:xfrm>
        </p:spPr>
        <p:txBody>
          <a:bodyPr/>
          <a:lstStyle/>
          <a:p>
            <a:r>
              <a:rPr lang="it-IT" dirty="0" smtClean="0"/>
              <a:t>Comunicare l’offerta turistica</a:t>
            </a:r>
            <a:endParaRPr lang="it-IT" dirty="0"/>
          </a:p>
        </p:txBody>
      </p:sp>
      <p:sp>
        <p:nvSpPr>
          <p:cNvPr id="3" name="Segnaposto contenuto 2"/>
          <p:cNvSpPr>
            <a:spLocks noGrp="1"/>
          </p:cNvSpPr>
          <p:nvPr>
            <p:ph sz="quarter" idx="13"/>
          </p:nvPr>
        </p:nvSpPr>
        <p:spPr>
          <a:xfrm>
            <a:off x="913774" y="1419498"/>
            <a:ext cx="10755712" cy="4798422"/>
          </a:xfrm>
        </p:spPr>
        <p:txBody>
          <a:bodyPr>
            <a:normAutofit/>
          </a:bodyPr>
          <a:lstStyle/>
          <a:p>
            <a:r>
              <a:rPr lang="it-IT" cap="none" dirty="0" smtClean="0"/>
              <a:t>Se il logo è l’espressione di un network potenzialmente esteso a tutte le realtà aziendali pubbliche e private della costa jonica (e persino dell’intera regione), il progetto prevede anche l’introduzione di strumenti in grado di comunicare al turista l’intera gamma di offerte fruibili: strutture alberghiere ed extra-alberghiere, stabilimenti balneari, aree di sosta per camper, ristoranti e servizi simili ma anche uffici di pubblica utilità (municipio, poste, musei, luoghi di culto, banche, aziende sanitarie, pubblica sicurezza, trasporto pubblico, ecc.). Inoltre, tali strumenti dovranno prevedere accessi alle spiagge (strade, lungomare, passeggiate, ecc.) E persino a riva e in acqua attraverso specifiche strutture (per esempio passerelle e rampe) e strumenti (per esempio sedia job). Ciò è possibile attraverso una mappatura dei servizi disponibili e l’istituzione di un adeguato servizio di comunicazione (in presenza e online).</a:t>
            </a:r>
            <a:endParaRPr lang="it-IT" cap="none" dirty="0"/>
          </a:p>
        </p:txBody>
      </p:sp>
    </p:spTree>
    <p:extLst>
      <p:ext uri="{BB962C8B-B14F-4D97-AF65-F5344CB8AC3E}">
        <p14:creationId xmlns:p14="http://schemas.microsoft.com/office/powerpoint/2010/main" val="711613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partenariato</a:t>
            </a:r>
            <a:endParaRPr lang="it-IT" dirty="0"/>
          </a:p>
        </p:txBody>
      </p:sp>
      <p:sp>
        <p:nvSpPr>
          <p:cNvPr id="3" name="Segnaposto contenuto 2"/>
          <p:cNvSpPr>
            <a:spLocks noGrp="1"/>
          </p:cNvSpPr>
          <p:nvPr>
            <p:ph sz="quarter" idx="13"/>
          </p:nvPr>
        </p:nvSpPr>
        <p:spPr>
          <a:xfrm>
            <a:off x="913774" y="2367092"/>
            <a:ext cx="6686239" cy="3424107"/>
          </a:xfrm>
        </p:spPr>
        <p:txBody>
          <a:bodyPr>
            <a:normAutofit fontScale="55000" lnSpcReduction="20000"/>
          </a:bodyPr>
          <a:lstStyle/>
          <a:p>
            <a:r>
              <a:rPr lang="it-IT" b="1" dirty="0" smtClean="0"/>
              <a:t>Presidi </a:t>
            </a:r>
            <a:r>
              <a:rPr lang="it-IT" b="1" dirty="0"/>
              <a:t>Educativi Impresa sociale </a:t>
            </a:r>
            <a:r>
              <a:rPr lang="it-IT" b="1" dirty="0" err="1"/>
              <a:t>srl</a:t>
            </a:r>
            <a:r>
              <a:rPr lang="it-IT" b="1" dirty="0"/>
              <a:t> 	</a:t>
            </a:r>
          </a:p>
          <a:p>
            <a:r>
              <a:rPr lang="it-IT" b="1" dirty="0" smtClean="0"/>
              <a:t>Società </a:t>
            </a:r>
            <a:r>
              <a:rPr lang="it-IT" b="1" dirty="0"/>
              <a:t>Cooperativa Sociale QUM – Impresa Sociale 	</a:t>
            </a:r>
          </a:p>
          <a:p>
            <a:r>
              <a:rPr lang="it-IT" b="1" dirty="0" smtClean="0"/>
              <a:t>Federazione </a:t>
            </a:r>
            <a:r>
              <a:rPr lang="it-IT" b="1" dirty="0"/>
              <a:t>Italiana Superamento Handicap (F.I.S.H.) di Basilicata 	</a:t>
            </a:r>
          </a:p>
          <a:p>
            <a:r>
              <a:rPr lang="it-IT" b="1" dirty="0" smtClean="0"/>
              <a:t>Agenzia </a:t>
            </a:r>
            <a:r>
              <a:rPr lang="it-IT" b="1" dirty="0"/>
              <a:t>di Promozione Territoriale della Basilicata (ATP) 	</a:t>
            </a:r>
          </a:p>
          <a:p>
            <a:r>
              <a:rPr lang="it-IT" b="1" dirty="0" smtClean="0"/>
              <a:t>Associazione </a:t>
            </a:r>
            <a:r>
              <a:rPr lang="it-IT" b="1" dirty="0"/>
              <a:t>Culturale Ipertesto </a:t>
            </a:r>
            <a:endParaRPr lang="it-IT" b="1" dirty="0" smtClean="0"/>
          </a:p>
          <a:p>
            <a:endParaRPr lang="it-IT" dirty="0"/>
          </a:p>
          <a:p>
            <a:pPr marL="0" indent="0">
              <a:buNone/>
            </a:pPr>
            <a:r>
              <a:rPr lang="it-IT" dirty="0"/>
              <a:t>Tra le aziende individuate per la gestione dell’intero progetto, oltre al partenariato, vi sono</a:t>
            </a:r>
            <a:r>
              <a:rPr lang="it-IT" dirty="0" smtClean="0"/>
              <a:t>:</a:t>
            </a:r>
          </a:p>
          <a:p>
            <a:pPr marL="0" indent="0">
              <a:buNone/>
            </a:pPr>
            <a:r>
              <a:rPr lang="it-IT" b="1" dirty="0"/>
              <a:t>ENFOR – Ente di Formazione e </a:t>
            </a:r>
            <a:r>
              <a:rPr lang="it-IT" b="1" dirty="0" smtClean="0"/>
              <a:t>Ricerca</a:t>
            </a:r>
          </a:p>
          <a:p>
            <a:pPr marL="0" indent="0">
              <a:buNone/>
            </a:pPr>
            <a:r>
              <a:rPr lang="it-IT" b="1" dirty="0"/>
              <a:t>INTENT S.P.A</a:t>
            </a:r>
            <a:r>
              <a:rPr lang="it-IT" b="1" dirty="0" smtClean="0"/>
              <a:t>.</a:t>
            </a:r>
          </a:p>
          <a:p>
            <a:pPr marL="0" indent="0">
              <a:buNone/>
            </a:pPr>
            <a:r>
              <a:rPr lang="it-IT" b="1" dirty="0"/>
              <a:t>Confindustria di Basilicata – Sezione </a:t>
            </a:r>
            <a:r>
              <a:rPr lang="it-IT" b="1" dirty="0" smtClean="0"/>
              <a:t>turismo</a:t>
            </a:r>
          </a:p>
          <a:p>
            <a:pPr marL="0" indent="0">
              <a:buNone/>
            </a:pPr>
            <a:r>
              <a:rPr lang="it-IT" b="1" dirty="0"/>
              <a:t>Destinazione Basilicata </a:t>
            </a:r>
            <a:r>
              <a:rPr lang="it-IT" b="1" dirty="0" err="1"/>
              <a:t>srl</a:t>
            </a:r>
            <a:endParaRPr lang="it-IT" dirty="0"/>
          </a:p>
          <a:p>
            <a:pPr marL="0" indent="0">
              <a:buNone/>
            </a:pPr>
            <a:endParaRPr lang="it-IT" dirty="0"/>
          </a:p>
        </p:txBody>
      </p:sp>
      <p:pic>
        <p:nvPicPr>
          <p:cNvPr id="4" name="Immagine 3"/>
          <p:cNvPicPr>
            <a:picLocks noChangeAspect="1"/>
          </p:cNvPicPr>
          <p:nvPr/>
        </p:nvPicPr>
        <p:blipFill>
          <a:blip r:embed="rId2"/>
          <a:stretch>
            <a:fillRect/>
          </a:stretch>
        </p:blipFill>
        <p:spPr>
          <a:xfrm>
            <a:off x="6796778" y="2161006"/>
            <a:ext cx="2104430" cy="885085"/>
          </a:xfrm>
          <a:prstGeom prst="rect">
            <a:avLst/>
          </a:prstGeom>
        </p:spPr>
      </p:pic>
      <p:pic>
        <p:nvPicPr>
          <p:cNvPr id="6" name="Immagine 5"/>
          <p:cNvPicPr>
            <a:picLocks noChangeAspect="1"/>
          </p:cNvPicPr>
          <p:nvPr/>
        </p:nvPicPr>
        <p:blipFill>
          <a:blip r:embed="rId3"/>
          <a:stretch>
            <a:fillRect/>
          </a:stretch>
        </p:blipFill>
        <p:spPr>
          <a:xfrm>
            <a:off x="7442732" y="3786137"/>
            <a:ext cx="2085876" cy="2085876"/>
          </a:xfrm>
          <a:prstGeom prst="rect">
            <a:avLst/>
          </a:prstGeom>
        </p:spPr>
      </p:pic>
      <p:pic>
        <p:nvPicPr>
          <p:cNvPr id="7" name="Immagine 6"/>
          <p:cNvPicPr>
            <a:picLocks noChangeAspect="1"/>
          </p:cNvPicPr>
          <p:nvPr/>
        </p:nvPicPr>
        <p:blipFill rotWithShape="1">
          <a:blip r:embed="rId4"/>
          <a:srcRect l="15873" t="30482" r="49052" b="25740"/>
          <a:stretch/>
        </p:blipFill>
        <p:spPr>
          <a:xfrm>
            <a:off x="10736671" y="1937996"/>
            <a:ext cx="1259174" cy="1571601"/>
          </a:xfrm>
          <a:prstGeom prst="rect">
            <a:avLst/>
          </a:prstGeom>
        </p:spPr>
      </p:pic>
      <p:pic>
        <p:nvPicPr>
          <p:cNvPr id="8" name="Immagine 7"/>
          <p:cNvPicPr>
            <a:picLocks noChangeAspect="1"/>
          </p:cNvPicPr>
          <p:nvPr/>
        </p:nvPicPr>
        <p:blipFill>
          <a:blip r:embed="rId5"/>
          <a:stretch>
            <a:fillRect/>
          </a:stretch>
        </p:blipFill>
        <p:spPr>
          <a:xfrm>
            <a:off x="7649143" y="2759104"/>
            <a:ext cx="1926783" cy="1926783"/>
          </a:xfrm>
          <a:prstGeom prst="rect">
            <a:avLst/>
          </a:prstGeom>
        </p:spPr>
      </p:pic>
      <p:pic>
        <p:nvPicPr>
          <p:cNvPr id="10" name="Immagine 9"/>
          <p:cNvPicPr>
            <a:picLocks noChangeAspect="1"/>
          </p:cNvPicPr>
          <p:nvPr/>
        </p:nvPicPr>
        <p:blipFill rotWithShape="1">
          <a:blip r:embed="rId6"/>
          <a:srcRect l="-1" t="18968" r="32126" b="27100"/>
          <a:stretch/>
        </p:blipFill>
        <p:spPr>
          <a:xfrm>
            <a:off x="9685889" y="3631489"/>
            <a:ext cx="1971935" cy="817904"/>
          </a:xfrm>
          <a:prstGeom prst="rect">
            <a:avLst/>
          </a:prstGeom>
        </p:spPr>
      </p:pic>
      <p:pic>
        <p:nvPicPr>
          <p:cNvPr id="11" name="Immagine 10"/>
          <p:cNvPicPr>
            <a:picLocks noChangeAspect="1"/>
          </p:cNvPicPr>
          <p:nvPr/>
        </p:nvPicPr>
        <p:blipFill>
          <a:blip r:embed="rId7"/>
          <a:stretch>
            <a:fillRect/>
          </a:stretch>
        </p:blipFill>
        <p:spPr>
          <a:xfrm>
            <a:off x="9237768" y="2180259"/>
            <a:ext cx="1509826" cy="1087074"/>
          </a:xfrm>
          <a:prstGeom prst="rect">
            <a:avLst/>
          </a:prstGeom>
        </p:spPr>
      </p:pic>
      <p:pic>
        <p:nvPicPr>
          <p:cNvPr id="12" name="Immagine 11"/>
          <p:cNvPicPr>
            <a:picLocks noChangeAspect="1"/>
          </p:cNvPicPr>
          <p:nvPr/>
        </p:nvPicPr>
        <p:blipFill>
          <a:blip r:embed="rId8"/>
          <a:stretch>
            <a:fillRect/>
          </a:stretch>
        </p:blipFill>
        <p:spPr>
          <a:xfrm>
            <a:off x="9744206" y="4652224"/>
            <a:ext cx="1984930" cy="1231675"/>
          </a:xfrm>
          <a:prstGeom prst="rect">
            <a:avLst/>
          </a:prstGeom>
        </p:spPr>
      </p:pic>
      <p:pic>
        <p:nvPicPr>
          <p:cNvPr id="13" name="Immagine 12"/>
          <p:cNvPicPr>
            <a:picLocks noChangeAspect="1"/>
          </p:cNvPicPr>
          <p:nvPr/>
        </p:nvPicPr>
        <p:blipFill rotWithShape="1">
          <a:blip r:embed="rId9"/>
          <a:srcRect l="18980" r="19887"/>
          <a:stretch/>
        </p:blipFill>
        <p:spPr>
          <a:xfrm>
            <a:off x="7677892" y="5712920"/>
            <a:ext cx="1251176" cy="1047674"/>
          </a:xfrm>
          <a:prstGeom prst="rect">
            <a:avLst/>
          </a:prstGeom>
        </p:spPr>
      </p:pic>
      <p:pic>
        <p:nvPicPr>
          <p:cNvPr id="14" name="Immagine 13"/>
          <p:cNvPicPr>
            <a:picLocks noChangeAspect="1"/>
          </p:cNvPicPr>
          <p:nvPr/>
        </p:nvPicPr>
        <p:blipFill>
          <a:blip r:embed="rId10"/>
          <a:stretch>
            <a:fillRect/>
          </a:stretch>
        </p:blipFill>
        <p:spPr>
          <a:xfrm>
            <a:off x="9356656" y="5786508"/>
            <a:ext cx="2553589" cy="995829"/>
          </a:xfrm>
          <a:prstGeom prst="rect">
            <a:avLst/>
          </a:prstGeom>
        </p:spPr>
      </p:pic>
    </p:spTree>
    <p:extLst>
      <p:ext uri="{BB962C8B-B14F-4D97-AF65-F5344CB8AC3E}">
        <p14:creationId xmlns:p14="http://schemas.microsoft.com/office/powerpoint/2010/main" val="3377869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TM04033925[[fn=Goccia]]</Template>
  <TotalTime>213</TotalTime>
  <Words>3307</Words>
  <Application>Microsoft Office PowerPoint</Application>
  <PresentationFormat>Widescreen</PresentationFormat>
  <Paragraphs>156</Paragraphs>
  <Slides>29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Arial</vt:lpstr>
      <vt:lpstr>Titillium Web</vt:lpstr>
      <vt:lpstr>Tw Cen MT</vt:lpstr>
      <vt:lpstr>Verdana</vt:lpstr>
      <vt:lpstr>Goccia</vt:lpstr>
      <vt:lpstr>Presentazione standard di PowerPoint</vt:lpstr>
      <vt:lpstr>Obiettivo del bando</vt:lpstr>
      <vt:lpstr>Esiti</vt:lpstr>
      <vt:lpstr>Presentazione standard di PowerPoint</vt:lpstr>
      <vt:lpstr>Presentazione standard di PowerPoint</vt:lpstr>
      <vt:lpstr>Presentazione standard di PowerPoint</vt:lpstr>
      <vt:lpstr>Presentazione standard di PowerPoint</vt:lpstr>
      <vt:lpstr>Comunicare l’offerta turistica</vt:lpstr>
      <vt:lpstr>Il partenariato</vt:lpstr>
      <vt:lpstr>Presentazione standard di PowerPoint</vt:lpstr>
      <vt:lpstr>Le azioni</vt:lpstr>
      <vt:lpstr>AZIONE 1. PROJECT MANAGEMENT E GRUPPO TECNICO-SCIENTIFICO (GTS)</vt:lpstr>
      <vt:lpstr>La governance</vt:lpstr>
      <vt:lpstr>coordinamento</vt:lpstr>
      <vt:lpstr>Tavolo tecnico</vt:lpstr>
      <vt:lpstr>Coordinatori delle azioni</vt:lpstr>
      <vt:lpstr>AZIONE 2. ISTITUZIONE HUB TERRITORIALI </vt:lpstr>
      <vt:lpstr>Gli hub territoriali (n.2)</vt:lpstr>
      <vt:lpstr>AZIONE 3. AGGIORNAMENTO PROFESSIONALE </vt:lpstr>
      <vt:lpstr>AZIONE 4. COMUNICAZIONE ONLINE, PROMOZIONE TURISTICA, AUGMENTED REALITY </vt:lpstr>
      <vt:lpstr>Comunicazione online</vt:lpstr>
      <vt:lpstr>Comunicazione onsite</vt:lpstr>
      <vt:lpstr>AZIONE 5. INCLUSIONE LAVORATIVA – TIROCINI FORMATIVI </vt:lpstr>
      <vt:lpstr>AZIONE 6. ADEGUAMENTO STRUTTURE CON INVESTIMENTI DIRETTI. </vt:lpstr>
      <vt:lpstr>AZIONE 7. PARTECIPAZIONE A EVENTI DI PROMOZIONE TURISTICA </vt:lpstr>
      <vt:lpstr>AZIONE 8. INFORMAZIONE E DISSEMINAZIONE DEI RISULTATI </vt:lpstr>
      <vt:lpstr>Presentazione standard di PowerPoint</vt:lpstr>
      <vt:lpstr>Presentazione standard di PowerPoint</vt:lpstr>
      <vt:lpstr>Presentazione standard di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dc:creator>
  <cp:lastModifiedBy>PresìdiEducativisrl</cp:lastModifiedBy>
  <cp:revision>25</cp:revision>
  <dcterms:created xsi:type="dcterms:W3CDTF">2022-03-10T15:21:48Z</dcterms:created>
  <dcterms:modified xsi:type="dcterms:W3CDTF">2022-10-31T11:14:16Z</dcterms:modified>
</cp:coreProperties>
</file>